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36"/>
  </p:notesMasterIdLst>
  <p:sldIdLst>
    <p:sldId id="456" r:id="rId2"/>
    <p:sldId id="461" r:id="rId3"/>
    <p:sldId id="590" r:id="rId4"/>
    <p:sldId id="608" r:id="rId5"/>
    <p:sldId id="539" r:id="rId6"/>
    <p:sldId id="577" r:id="rId7"/>
    <p:sldId id="500" r:id="rId8"/>
    <p:sldId id="567" r:id="rId9"/>
    <p:sldId id="612" r:id="rId10"/>
    <p:sldId id="614" r:id="rId11"/>
    <p:sldId id="617" r:id="rId12"/>
    <p:sldId id="615" r:id="rId13"/>
    <p:sldId id="616" r:id="rId14"/>
    <p:sldId id="618" r:id="rId15"/>
    <p:sldId id="619" r:id="rId16"/>
    <p:sldId id="622" r:id="rId17"/>
    <p:sldId id="620" r:id="rId18"/>
    <p:sldId id="621" r:id="rId19"/>
    <p:sldId id="623" r:id="rId20"/>
    <p:sldId id="624" r:id="rId21"/>
    <p:sldId id="626" r:id="rId22"/>
    <p:sldId id="625" r:id="rId23"/>
    <p:sldId id="627" r:id="rId24"/>
    <p:sldId id="628" r:id="rId25"/>
    <p:sldId id="629" r:id="rId26"/>
    <p:sldId id="630" r:id="rId27"/>
    <p:sldId id="632" r:id="rId28"/>
    <p:sldId id="631" r:id="rId29"/>
    <p:sldId id="633" r:id="rId30"/>
    <p:sldId id="634" r:id="rId31"/>
    <p:sldId id="610" r:id="rId32"/>
    <p:sldId id="635" r:id="rId33"/>
    <p:sldId id="636" r:id="rId34"/>
    <p:sldId id="477" r:id="rId35"/>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ng, Yuanyuan" initials="ZY" lastIdx="1" clrIdx="0">
    <p:extLst>
      <p:ext uri="{19B8F6BF-5375-455C-9EA6-DF929625EA0E}">
        <p15:presenceInfo xmlns:p15="http://schemas.microsoft.com/office/powerpoint/2012/main" userId="S::yz8620@ic.ac.uk::f9116fea-3e58-421d-893a-e0ed7012a8d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B9BD5"/>
    <a:srgbClr val="B74DB3"/>
    <a:srgbClr val="B400FF"/>
    <a:srgbClr val="010044"/>
    <a:srgbClr val="3F709C"/>
    <a:srgbClr val="B5B4B2"/>
    <a:srgbClr val="FFA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525" autoAdjust="0"/>
    <p:restoredTop sz="97030"/>
  </p:normalViewPr>
  <p:slideViewPr>
    <p:cSldViewPr snapToGrid="0">
      <p:cViewPr>
        <p:scale>
          <a:sx n="110" d="100"/>
          <a:sy n="110" d="100"/>
        </p:scale>
        <p:origin x="392" y="56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2025/5/14</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3347313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53AB2-E5BC-EA63-FBD9-0466A2FCFD2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64C4F21-92E6-2E7D-25F3-6E86DFE44E87}"/>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903DE78F-1F91-E55E-51C2-90A013629D84}"/>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318058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2430A-E5D4-92DF-5B5D-596B8ADB13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1739AD5-3579-E067-2A5E-4A021AF84EFD}"/>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C595C95D-7B78-8854-B38B-B528A373480E}"/>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2695512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C14BC-564D-A77A-C933-82863FBAB7F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3A5BAE-2994-FB08-66AF-3BF3217C4E33}"/>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C41869F5-CC73-61F2-092F-81906D2B58E9}"/>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848734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5AACC-B8CA-A844-4529-B98AE606713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D92DEED-30CA-E765-B610-82B4FAE13600}"/>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149337FD-4A60-B7C0-2210-F84B4F5A1A09}"/>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290505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7D8BC-D030-833A-6FD8-DD14E36E633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184F99A-F825-C47C-3AEA-4A09FBA692BB}"/>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2B794533-26D0-7CE8-A1C6-2A5C31FE1F55}"/>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296613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704BC-3003-A6F7-4EBE-263885E9A6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1301ED-5A90-E108-2D2F-1FD61846E13F}"/>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EC571EF6-863A-BED6-5E1C-92201F2B2953}"/>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4847824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FDAF2-D16E-0129-72B1-547B6443759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BDFF3D7-67CB-A3E6-F14C-9E432EF91A50}"/>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838A812C-B561-47E3-70E3-11742720E99D}"/>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49883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613AD-8C8C-90BD-0623-A63A8C6500A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BE13B9F-06BF-EEA2-29FE-C3156BECDE37}"/>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E4858D6B-F4DB-D400-B45B-CFEC07752F82}"/>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0287719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2979B-5CCB-CCE5-36BD-E501C364625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78CEFA-15DF-899F-96B6-F8415C0F5ACC}"/>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3FC6A3DA-BF6E-01F0-ACC1-53F96DEDD6E3}"/>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9995301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1F5FA-A59B-EB3C-B78E-F5E69993298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917FE5B-D5B9-F2C0-0301-ECA06E5F290D}"/>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DD28DAEA-0B8E-E2D0-A1B3-FCE57D016B83}"/>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417216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8092253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2BB5C-2ED6-8ADA-494B-4726203E6D9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47B1B09-92F0-102B-E937-E07FE1E37E93}"/>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35E25C6F-40B7-A4F1-DD2F-961065099E50}"/>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3740001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216C4-F459-7B43-00A2-7AA2EB0155D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CCAE9DF-386D-E8A3-7D64-22F2C122EAE3}"/>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5763C582-0D8D-765A-9CAF-61904D77615F}"/>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0384292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0DECE-7E30-D64A-9336-7F35415F60B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F5CB1EF-F614-43C2-65D9-44D2414228E3}"/>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C1979F6F-13D3-220B-86D2-530223C5265F}"/>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0002590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562CD-951C-3B27-9101-EF99DB42DEC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4100D5B-2954-B59F-8FB7-F81D2C78AD1F}"/>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47EF53FE-B21A-F3A7-0950-D65C6FBB3A9E}"/>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5370908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66C88-F579-FCD6-FAB8-D3D4945E240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B3AC46A-DCE4-F67B-69B4-6E9103183A7D}"/>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2F8825B9-1460-F5EA-DA36-5A64391D7556}"/>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2390095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A486D5-7BE8-DDEF-831A-53B624D3EA8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6C7DAE-E3A1-9AF7-8D97-801ED60C08E2}"/>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16D03745-3F2C-B93D-880C-3A92DA002777}"/>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2887385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56E099-C192-3DC4-BE34-B424DCBF86C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57D50B2-7452-1240-D038-ED8F51FAF227}"/>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84B8E9D6-C452-0946-D28F-B4684FA8EA36}"/>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6039215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DFF102-66B6-8C31-D3FF-BD7B36C8BFC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6633691-E802-8410-EDA2-87CA4E5015AA}"/>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DDDC5FF8-F49A-2EA4-8263-D87652C0459C}"/>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5307562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C6D36-C042-BDD9-C24D-4C7F1102AF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20AE2B5-4B51-D62B-A732-79141A6ADCE2}"/>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C5BCA42B-2149-8275-F888-2D24FE344EFF}"/>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1726724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B0241-DEBD-B386-2EBE-5B1A00BF77E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650A94-8CDF-62F9-EB58-3675FAF6A3B6}"/>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01037160-FA78-EC0B-E03B-9EB4E684321C}"/>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655167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7010565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DC383-FECC-68F6-EAF4-AFFF54AF9E3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AA798E8-59D9-DDDD-2C6E-27F76A8243F0}"/>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67B79A2A-7847-500B-93C3-C318F85C5343}"/>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7158927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2F0B81-DF5C-3B84-E243-99D0B40F19C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CDE2F1E-12FB-939D-9BA3-440B9AD92436}"/>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5D2D931B-1F57-13FA-E4E4-6262178D1927}"/>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8080013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6110B-9433-1D8A-5A46-34DE2109B13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4F5160D-7809-89BD-F73B-5BF94EF7BB5A}"/>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5C35BD5E-7548-D1C3-3106-E355F42EF392}"/>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473731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12B9C-010A-B4B5-AD31-9B006073F84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6179148-57F9-66E1-9212-4B64E89C1298}"/>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03FFFA39-798D-8C43-EED4-B8233DA5EA0A}"/>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1685244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106225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83A6A-74DA-BE78-A464-3E73C6A051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69460B5-E25D-5FEA-ACF9-6080B0D7B660}"/>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8BDBD262-CA02-2899-57B0-4040FF1465F8}"/>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713881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en-US" altLang="zh-CN" dirty="0"/>
              <a:t>Already</a:t>
            </a:r>
            <a:r>
              <a:rPr lang="zh-CN" altLang="en-US" dirty="0"/>
              <a:t> </a:t>
            </a:r>
            <a:r>
              <a:rPr lang="en-US" altLang="zh-CN" dirty="0"/>
              <a:t>graduated</a:t>
            </a:r>
            <a:r>
              <a:rPr lang="zh-CN" altLang="en-US" dirty="0"/>
              <a:t> </a:t>
            </a:r>
            <a:r>
              <a:rPr lang="en-US" altLang="zh-CN" dirty="0"/>
              <a:t>and</a:t>
            </a:r>
            <a:r>
              <a:rPr lang="zh-CN" altLang="en-US" dirty="0"/>
              <a:t> </a:t>
            </a:r>
            <a:r>
              <a:rPr lang="en-US" altLang="zh-CN" dirty="0"/>
              <a:t>will</a:t>
            </a:r>
            <a:r>
              <a:rPr lang="zh-CN" altLang="en-US" dirty="0"/>
              <a:t> </a:t>
            </a:r>
            <a:r>
              <a:rPr lang="en-US" altLang="zh-CN" dirty="0"/>
              <a:t>get</a:t>
            </a:r>
            <a:r>
              <a:rPr lang="zh-CN" altLang="en-US" dirty="0"/>
              <a:t> </a:t>
            </a:r>
            <a:r>
              <a:rPr lang="en-US" altLang="zh-CN" dirty="0"/>
              <a:t>the</a:t>
            </a:r>
            <a:r>
              <a:rPr lang="zh-CN" altLang="en-US" dirty="0"/>
              <a:t> </a:t>
            </a:r>
            <a:r>
              <a:rPr lang="en-US" altLang="zh-CN" dirty="0"/>
              <a:t>degree</a:t>
            </a:r>
            <a:r>
              <a:rPr lang="zh-CN" altLang="en-US" dirty="0"/>
              <a:t> </a:t>
            </a:r>
            <a:r>
              <a:rPr lang="en-US" altLang="zh-CN" dirty="0"/>
              <a:t>in</a:t>
            </a:r>
            <a:r>
              <a:rPr lang="zh-CN" altLang="en-US" dirty="0"/>
              <a:t> </a:t>
            </a:r>
            <a:r>
              <a:rPr lang="en-US" altLang="zh-CN" dirty="0"/>
              <a:t>November </a:t>
            </a:r>
            <a:endParaRPr lang="zh-CN" altLang="en-US" dirty="0"/>
          </a:p>
        </p:txBody>
      </p:sp>
    </p:spTree>
    <p:extLst>
      <p:ext uri="{BB962C8B-B14F-4D97-AF65-F5344CB8AC3E}">
        <p14:creationId xmlns:p14="http://schemas.microsoft.com/office/powerpoint/2010/main" val="181974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191472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7812662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863811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3FDDD-B3CC-4166-4463-D38A85B553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BF0BE-FBCA-F8F4-C7E7-553A14980F6A}"/>
              </a:ext>
            </a:extLst>
          </p:cNvPr>
          <p:cNvSpPr>
            <a:spLocks noGrp="1" noRot="1" noChangeAspect="1"/>
          </p:cNvSpPr>
          <p:nvPr>
            <p:ph type="sldImg" idx="2"/>
          </p:nvPr>
        </p:nvSpPr>
        <p:spPr>
          <a:xfrm>
            <a:off x="481013" y="1279525"/>
            <a:ext cx="6140450" cy="3454400"/>
          </a:xfrm>
        </p:spPr>
      </p:sp>
      <p:sp>
        <p:nvSpPr>
          <p:cNvPr id="3" name="文本占位符 2">
            <a:extLst>
              <a:ext uri="{FF2B5EF4-FFF2-40B4-BE49-F238E27FC236}">
                <a16:creationId xmlns:a16="http://schemas.microsoft.com/office/drawing/2014/main" id="{D583E260-3639-6BBD-7D15-00630B3A1A65}"/>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691311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7536F10-C84A-8E43-A964-78B644BCC539}" type="datetime1">
              <a:rPr lang="en-US" altLang="zh-CN" smtClean="0"/>
              <a:t>5/14/25</a:t>
            </a:fld>
            <a:endParaRPr lang="zh-CN" altLang="en-US"/>
          </a:p>
        </p:txBody>
      </p:sp>
      <p:sp>
        <p:nvSpPr>
          <p:cNvPr id="5" name="页脚占位符 4"/>
          <p:cNvSpPr>
            <a:spLocks noGrp="1"/>
          </p:cNvSpPr>
          <p:nvPr>
            <p:ph type="ftr" sz="quarter" idx="11"/>
          </p:nvPr>
        </p:nvSpPr>
        <p:spPr/>
        <p:txBody>
          <a:bodyPr/>
          <a:lstStyle/>
          <a:p>
            <a:r>
              <a:rPr lang="en-US" altLang="zh-CN"/>
              <a:t>Robust Radar-based Cardiac Feature Monitoring</a:t>
            </a:r>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470E4828-F6BC-184D-9330-D9E0DF481795}" type="datetime1">
              <a:rPr lang="en-US" altLang="zh-CN" smtClean="0"/>
              <a:t>5/14/25</a:t>
            </a:fld>
            <a:endParaRPr lang="zh-CN" altLang="en-US"/>
          </a:p>
        </p:txBody>
      </p:sp>
      <p:sp>
        <p:nvSpPr>
          <p:cNvPr id="4" name="页脚占位符 3"/>
          <p:cNvSpPr>
            <a:spLocks noGrp="1"/>
          </p:cNvSpPr>
          <p:nvPr>
            <p:ph type="ftr" sz="quarter" idx="11"/>
          </p:nvPr>
        </p:nvSpPr>
        <p:spPr/>
        <p:txBody>
          <a:bodyPr/>
          <a:lstStyle/>
          <a:p>
            <a:r>
              <a:rPr lang="en-US" altLang="zh-CN"/>
              <a:t>Robust Radar-based Cardiac Feature Monitoring</a:t>
            </a:r>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086C650-D8F4-3845-BA45-4561BCCCF91F}" type="datetime1">
              <a:rPr lang="en-US" altLang="zh-CN" smtClean="0"/>
              <a:t>5/14/25</a:t>
            </a:fld>
            <a:endParaRPr lang="zh-CN" altLang="en-US"/>
          </a:p>
        </p:txBody>
      </p:sp>
      <p:sp>
        <p:nvSpPr>
          <p:cNvPr id="5" name="页脚占位符 4"/>
          <p:cNvSpPr>
            <a:spLocks noGrp="1"/>
          </p:cNvSpPr>
          <p:nvPr>
            <p:ph type="ftr" sz="quarter" idx="11"/>
          </p:nvPr>
        </p:nvSpPr>
        <p:spPr/>
        <p:txBody>
          <a:bodyPr/>
          <a:lstStyle/>
          <a:p>
            <a:r>
              <a:rPr lang="en-US" altLang="zh-CN"/>
              <a:t>Robust Radar-based Cardiac Feature Monitoring</a:t>
            </a:r>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78833914-1CD3-AB46-98D2-A89B9A27984D}" type="datetime1">
              <a:rPr lang="en-US" altLang="zh-CN" smtClean="0"/>
              <a:t>5/14/25</a:t>
            </a:fld>
            <a:endParaRPr lang="zh-CN" altLang="en-US"/>
          </a:p>
        </p:txBody>
      </p:sp>
      <p:sp>
        <p:nvSpPr>
          <p:cNvPr id="5" name="页脚占位符 4"/>
          <p:cNvSpPr>
            <a:spLocks noGrp="1"/>
          </p:cNvSpPr>
          <p:nvPr>
            <p:ph type="ftr" sz="quarter" idx="11"/>
          </p:nvPr>
        </p:nvSpPr>
        <p:spPr/>
        <p:txBody>
          <a:bodyPr/>
          <a:lstStyle/>
          <a:p>
            <a:r>
              <a:rPr lang="en-US" altLang="zh-CN"/>
              <a:t>Robust Radar-based Cardiac Feature Monitoring</a:t>
            </a:r>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11585B8-850A-3348-873F-AFDB665BFF05}" type="datetime1">
              <a:rPr lang="en-US" altLang="zh-CN" smtClean="0"/>
              <a:t>5/14/25</a:t>
            </a:fld>
            <a:endParaRPr lang="zh-CN" altLang="en-US"/>
          </a:p>
        </p:txBody>
      </p:sp>
      <p:sp>
        <p:nvSpPr>
          <p:cNvPr id="6" name="页脚占位符 5"/>
          <p:cNvSpPr>
            <a:spLocks noGrp="1"/>
          </p:cNvSpPr>
          <p:nvPr>
            <p:ph type="ftr" sz="quarter" idx="11"/>
          </p:nvPr>
        </p:nvSpPr>
        <p:spPr/>
        <p:txBody>
          <a:bodyPr/>
          <a:lstStyle/>
          <a:p>
            <a:r>
              <a:rPr lang="en-US" altLang="zh-CN"/>
              <a:t>Robust Radar-based Cardiac Feature Monitoring</a:t>
            </a:r>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0828E7D-C5CA-9045-B2C3-7AE54CFFEA8E}" type="datetime1">
              <a:rPr lang="en-US" altLang="zh-CN" smtClean="0"/>
              <a:t>5/14/25</a:t>
            </a:fld>
            <a:endParaRPr lang="zh-CN" altLang="en-US"/>
          </a:p>
        </p:txBody>
      </p:sp>
      <p:sp>
        <p:nvSpPr>
          <p:cNvPr id="8" name="页脚占位符 7"/>
          <p:cNvSpPr>
            <a:spLocks noGrp="1"/>
          </p:cNvSpPr>
          <p:nvPr>
            <p:ph type="ftr" sz="quarter" idx="11"/>
          </p:nvPr>
        </p:nvSpPr>
        <p:spPr/>
        <p:txBody>
          <a:bodyPr/>
          <a:lstStyle/>
          <a:p>
            <a:r>
              <a:rPr lang="en-US" altLang="zh-CN"/>
              <a:t>Robust Radar-based Cardiac Feature Monitoring</a:t>
            </a:r>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5B6119A-FE62-B24B-A2E8-B171485154C4}" type="datetime1">
              <a:rPr lang="en-US" altLang="zh-CN" smtClean="0"/>
              <a:t>5/14/25</a:t>
            </a:fld>
            <a:endParaRPr lang="zh-CN" altLang="en-US"/>
          </a:p>
        </p:txBody>
      </p:sp>
      <p:sp>
        <p:nvSpPr>
          <p:cNvPr id="4" name="页脚占位符 3"/>
          <p:cNvSpPr>
            <a:spLocks noGrp="1"/>
          </p:cNvSpPr>
          <p:nvPr>
            <p:ph type="ftr" sz="quarter" idx="11"/>
          </p:nvPr>
        </p:nvSpPr>
        <p:spPr/>
        <p:txBody>
          <a:bodyPr/>
          <a:lstStyle/>
          <a:p>
            <a:r>
              <a:rPr lang="en-US" altLang="zh-CN"/>
              <a:t>Robust Radar-based Cardiac Feature Monitoring</a:t>
            </a:r>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05A84EC-37BC-3D40-B405-716A04B20246}" type="datetime1">
              <a:rPr lang="en-US" altLang="zh-CN" smtClean="0"/>
              <a:t>5/14/25</a:t>
            </a:fld>
            <a:endParaRPr lang="zh-CN" altLang="en-US"/>
          </a:p>
        </p:txBody>
      </p:sp>
      <p:sp>
        <p:nvSpPr>
          <p:cNvPr id="3" name="页脚占位符 2"/>
          <p:cNvSpPr>
            <a:spLocks noGrp="1"/>
          </p:cNvSpPr>
          <p:nvPr>
            <p:ph type="ftr" sz="quarter" idx="11"/>
          </p:nvPr>
        </p:nvSpPr>
        <p:spPr/>
        <p:txBody>
          <a:bodyPr/>
          <a:lstStyle/>
          <a:p>
            <a:r>
              <a:rPr lang="en-US" altLang="zh-CN"/>
              <a:t>Robust Radar-based Cardiac Feature Monitoring</a:t>
            </a:r>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CB5AD2B-9C78-1E43-90CE-406D38E8F131}" type="datetime1">
              <a:rPr lang="en-US" altLang="zh-CN" smtClean="0"/>
              <a:t>5/14/25</a:t>
            </a:fld>
            <a:endParaRPr lang="zh-CN" altLang="en-US"/>
          </a:p>
        </p:txBody>
      </p:sp>
      <p:sp>
        <p:nvSpPr>
          <p:cNvPr id="6" name="页脚占位符 5"/>
          <p:cNvSpPr>
            <a:spLocks noGrp="1"/>
          </p:cNvSpPr>
          <p:nvPr>
            <p:ph type="ftr" sz="quarter" idx="11"/>
          </p:nvPr>
        </p:nvSpPr>
        <p:spPr/>
        <p:txBody>
          <a:bodyPr/>
          <a:lstStyle/>
          <a:p>
            <a:r>
              <a:rPr lang="en-US" altLang="zh-CN"/>
              <a:t>Robust Radar-based Cardiac Feature Monitoring</a:t>
            </a:r>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934F200-30BE-A646-87ED-63D04621D247}" type="datetime1">
              <a:rPr lang="en-US" altLang="zh-CN" smtClean="0"/>
              <a:t>5/14/25</a:t>
            </a:fld>
            <a:endParaRPr lang="zh-CN" altLang="en-US"/>
          </a:p>
        </p:txBody>
      </p:sp>
      <p:sp>
        <p:nvSpPr>
          <p:cNvPr id="5" name="页脚占位符 4"/>
          <p:cNvSpPr>
            <a:spLocks noGrp="1"/>
          </p:cNvSpPr>
          <p:nvPr>
            <p:ph type="ftr" sz="quarter" idx="11"/>
          </p:nvPr>
        </p:nvSpPr>
        <p:spPr/>
        <p:txBody>
          <a:bodyPr/>
          <a:lstStyle/>
          <a:p>
            <a:r>
              <a:rPr lang="en-US" altLang="zh-CN"/>
              <a:t>Robust Radar-based Cardiac Feature Monitoring</a:t>
            </a:r>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C4D611-F5AC-6844-9F43-10FA00FF33E4}" type="datetime1">
              <a:rPr lang="en-US" altLang="zh-CN" smtClean="0"/>
              <a:t>5/14/25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Robust Radar-based Cardiac Feature Monitoring</a:t>
            </a: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ZYY0844"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emf"/><Relationship Id="rId4" Type="http://schemas.openxmlformats.org/officeDocument/2006/relationships/hyperlink" Target="https://www.linkedin.com/in/yuanyuan-16/"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emf"/></Relationships>
</file>

<file path=ppt/slides/_rels/slide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8.emf"/><Relationship Id="rId4" Type="http://schemas.openxmlformats.org/officeDocument/2006/relationships/image" Target="../media/image27.emf"/></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emf"/><Relationship Id="rId7"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emf"/></Relationships>
</file>

<file path=ppt/slides/_rels/slide18.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1.emf"/><Relationship Id="rId7"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emf"/><Relationship Id="rId4" Type="http://schemas.openxmlformats.org/officeDocument/2006/relationships/image" Target="../media/image39.emf"/></Relationships>
</file>

<file path=ppt/slides/_rels/slide21.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image" Target="../media/image1.emf"/><Relationship Id="rId7" Type="http://schemas.openxmlformats.org/officeDocument/2006/relationships/image" Target="../media/image45.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4.emf"/><Relationship Id="rId5" Type="http://schemas.openxmlformats.org/officeDocument/2006/relationships/image" Target="../media/image43.emf"/><Relationship Id="rId4" Type="http://schemas.openxmlformats.org/officeDocument/2006/relationships/image" Target="../media/image42.emf"/></Relationships>
</file>

<file path=ppt/slides/_rels/slide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2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emf"/><Relationship Id="rId7"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48.emf"/></Relationships>
</file>

<file path=ppt/slides/_rels/slide24.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image" Target="../media/image1.emf"/><Relationship Id="rId7" Type="http://schemas.openxmlformats.org/officeDocument/2006/relationships/image" Target="../media/image56.emf"/><Relationship Id="rId12" Type="http://schemas.openxmlformats.org/officeDocument/2006/relationships/image" Target="../media/image61.e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5.emf"/><Relationship Id="rId11" Type="http://schemas.openxmlformats.org/officeDocument/2006/relationships/image" Target="../media/image60.emf"/><Relationship Id="rId5" Type="http://schemas.openxmlformats.org/officeDocument/2006/relationships/image" Target="../media/image54.emf"/><Relationship Id="rId10" Type="http://schemas.openxmlformats.org/officeDocument/2006/relationships/image" Target="../media/image59.emf"/><Relationship Id="rId4" Type="http://schemas.openxmlformats.org/officeDocument/2006/relationships/image" Target="../media/image53.emf"/><Relationship Id="rId9" Type="http://schemas.openxmlformats.org/officeDocument/2006/relationships/image" Target="../media/image58.emf"/></Relationships>
</file>

<file path=ppt/slides/_rels/slide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4.emf"/><Relationship Id="rId5" Type="http://schemas.openxmlformats.org/officeDocument/2006/relationships/image" Target="../media/image63.emf"/><Relationship Id="rId4" Type="http://schemas.openxmlformats.org/officeDocument/2006/relationships/image" Target="../media/image62.emf"/></Relationships>
</file>

<file path=ppt/slides/_rels/slide27.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68.em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65.emf"/></Relationships>
</file>

<file path=ppt/slides/_rels/slide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emf"/><Relationship Id="rId4" Type="http://schemas.openxmlformats.org/officeDocument/2006/relationships/image" Target="../media/image69.emf"/></Relationships>
</file>

<file path=ppt/slides/_rels/slide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emf"/><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png"/><Relationship Id="rId7"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emf"/><Relationship Id="rId9" Type="http://schemas.openxmlformats.org/officeDocument/2006/relationships/image" Target="../media/image1.emf"/></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emf"/><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121285" y="1175852"/>
            <a:ext cx="11949430" cy="1543953"/>
          </a:xfrm>
        </p:spPr>
        <p:txBody>
          <a:bodyPr anchor="ctr" anchorCtr="0">
            <a:normAutofit/>
          </a:bodyPr>
          <a:lstStyle/>
          <a:p>
            <a:r>
              <a:rPr lang="en-US" altLang="zh-CN" sz="4000" b="1" dirty="0">
                <a:solidFill>
                  <a:srgbClr val="010044"/>
                </a:solidFill>
                <a:latin typeface="Times New Roman Bold" panose="02020603050405020304" charset="0"/>
                <a:cs typeface="Times New Roman Bold" panose="02020603050405020304" charset="0"/>
              </a:rPr>
              <a:t>Robust Cardiac Feature Monitoring based on Millimeter-Wave Radar</a:t>
            </a:r>
            <a:endParaRPr lang="zh-CN" altLang="en-US" sz="4000" b="1" spc="100" dirty="0">
              <a:solidFill>
                <a:schemeClr val="accent5">
                  <a:lumMod val="75000"/>
                </a:schemeClr>
              </a:solidFill>
              <a:latin typeface="Times New Roman Bold" panose="02020603050405020304" charset="0"/>
              <a:cs typeface="Times New Roman Bold" panose="02020603050405020304" charset="0"/>
            </a:endParaRPr>
          </a:p>
        </p:txBody>
      </p:sp>
      <p:sp>
        <p:nvSpPr>
          <p:cNvPr id="7" name="副标题 7"/>
          <p:cNvSpPr txBox="1"/>
          <p:nvPr/>
        </p:nvSpPr>
        <p:spPr>
          <a:xfrm>
            <a:off x="1249307" y="4987659"/>
            <a:ext cx="9450816" cy="1095762"/>
          </a:xfrm>
          <a:prstGeom prst="rect">
            <a:avLst/>
          </a:prstGeom>
        </p:spPr>
        <p:txBody>
          <a:bodyPr vert="horz" lIns="91440" tIns="45720" rIns="91440" bIns="45720" rtlCol="0">
            <a:normAutofit fontScale="97500"/>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a:lnSpc>
                <a:spcPct val="120000"/>
              </a:lnSpc>
            </a:pPr>
            <a:r>
              <a:rPr lang="en-US" altLang="zh-CN" sz="2000" b="1" dirty="0">
                <a:latin typeface="Times New Roman Bold" panose="02020603050405020304" charset="0"/>
                <a:cs typeface="Times New Roman Bold" panose="02020603050405020304" charset="0"/>
                <a:sym typeface="+mn-ea"/>
              </a:rPr>
              <a:t>Yuanyuan</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Zhang</a:t>
            </a:r>
          </a:p>
          <a:p>
            <a:pPr>
              <a:lnSpc>
                <a:spcPct val="120000"/>
              </a:lnSpc>
            </a:pPr>
            <a:r>
              <a:rPr lang="en-US" altLang="zh-CN" sz="2000" b="1" dirty="0">
                <a:latin typeface="Times New Roman Bold" panose="02020603050405020304" charset="0"/>
                <a:cs typeface="Times New Roman Bold" panose="02020603050405020304" charset="0"/>
                <a:sym typeface="+mn-ea"/>
              </a:rPr>
              <a:t>Supervised</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by</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Dr.</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Rui</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Yang</a:t>
            </a:r>
          </a:p>
        </p:txBody>
      </p:sp>
      <p:sp>
        <p:nvSpPr>
          <p:cNvPr id="6" name="文本框 5"/>
          <p:cNvSpPr txBox="1"/>
          <p:nvPr/>
        </p:nvSpPr>
        <p:spPr>
          <a:xfrm>
            <a:off x="1524000" y="6389522"/>
            <a:ext cx="8883334" cy="261610"/>
          </a:xfrm>
          <a:prstGeom prst="rect">
            <a:avLst/>
          </a:prstGeom>
          <a:noFill/>
        </p:spPr>
        <p:txBody>
          <a:bodyPr wrap="square" rtlCol="0">
            <a:spAutoFit/>
          </a:bodyPr>
          <a:lstStyle/>
          <a:p>
            <a:pPr algn="ctr"/>
            <a:r>
              <a:rPr lang="en-US" altLang="zh-CN" sz="1100" b="1" dirty="0"/>
              <a:t>GitHub</a:t>
            </a:r>
            <a:r>
              <a:rPr lang="en-GB" altLang="zh-CN" sz="1100" b="1" dirty="0"/>
              <a:t>: </a:t>
            </a:r>
            <a:r>
              <a:rPr lang="en-GB" altLang="zh-CN" sz="1100" b="1" dirty="0">
                <a:hlinkClick r:id="rId3"/>
              </a:rPr>
              <a:t>https://github.com/ZYY0844</a:t>
            </a:r>
            <a:r>
              <a:rPr lang="zh-CN" altLang="en-US" sz="1100" b="1" dirty="0"/>
              <a:t> </a:t>
            </a:r>
            <a:r>
              <a:rPr lang="en-US" altLang="zh-CN" sz="1100" b="1" dirty="0"/>
              <a:t>LinkedIn: </a:t>
            </a:r>
            <a:r>
              <a:rPr lang="zh-CN" altLang="en-US" sz="1100" b="1" dirty="0"/>
              <a:t> </a:t>
            </a:r>
            <a:r>
              <a:rPr lang="en-US" altLang="zh-CN" sz="1100" b="1" dirty="0">
                <a:hlinkClick r:id="rId4"/>
              </a:rPr>
              <a:t>https://www.linkedin.com/in/yuanyuan-16</a:t>
            </a:r>
            <a:endParaRPr lang="zh-CN" altLang="en-US" sz="1100" b="1" dirty="0"/>
          </a:p>
        </p:txBody>
      </p:sp>
      <p:pic>
        <p:nvPicPr>
          <p:cNvPr id="11" name="Picture 6">
            <a:extLst>
              <a:ext uri="{FF2B5EF4-FFF2-40B4-BE49-F238E27FC236}">
                <a16:creationId xmlns:a16="http://schemas.microsoft.com/office/drawing/2014/main" id="{0EED5410-5EAF-D44C-BCBF-D35DB5DE44F4}"/>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127855"/>
            <a:ext cx="3356173" cy="717897"/>
          </a:xfrm>
          <a:prstGeom prst="rect">
            <a:avLst/>
          </a:prstGeom>
        </p:spPr>
      </p:pic>
      <p:sp>
        <p:nvSpPr>
          <p:cNvPr id="12" name="Rectangle 6">
            <a:extLst>
              <a:ext uri="{FF2B5EF4-FFF2-40B4-BE49-F238E27FC236}">
                <a16:creationId xmlns:a16="http://schemas.microsoft.com/office/drawing/2014/main" id="{A4B1BD32-4E25-BB48-B393-C7C03E33D127}"/>
              </a:ext>
            </a:extLst>
          </p:cNvPr>
          <p:cNvSpPr/>
          <p:nvPr/>
        </p:nvSpPr>
        <p:spPr>
          <a:xfrm rot="10800000">
            <a:off x="0" y="6741246"/>
            <a:ext cx="12192000" cy="1167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副标题 7">
            <a:extLst>
              <a:ext uri="{FF2B5EF4-FFF2-40B4-BE49-F238E27FC236}">
                <a16:creationId xmlns:a16="http://schemas.microsoft.com/office/drawing/2014/main" id="{25097FCF-3285-A34A-90D8-6C3B53E8B8FA}"/>
              </a:ext>
            </a:extLst>
          </p:cNvPr>
          <p:cNvSpPr txBox="1">
            <a:spLocks/>
          </p:cNvSpPr>
          <p:nvPr/>
        </p:nvSpPr>
        <p:spPr>
          <a:xfrm>
            <a:off x="3620333" y="3049905"/>
            <a:ext cx="6382159" cy="16806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pPr>
            <a:r>
              <a:rPr lang="en-US" altLang="zh-CN" sz="2300" b="1" dirty="0">
                <a:latin typeface="Times New Roman Bold" panose="02020603050405020304" charset="0"/>
                <a:cs typeface="Times New Roman Bold" panose="02020603050405020304" charset="0"/>
                <a:sym typeface="+mn-ea"/>
              </a:rPr>
              <a:t>Part</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1</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Background</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and</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Challenges</a:t>
            </a:r>
          </a:p>
          <a:p>
            <a:pPr>
              <a:lnSpc>
                <a:spcPct val="120000"/>
              </a:lnSpc>
            </a:pPr>
            <a:r>
              <a:rPr lang="en-US" altLang="zh-CN" sz="2300" b="1" dirty="0">
                <a:latin typeface="Times New Roman Bold" panose="02020603050405020304" charset="0"/>
                <a:cs typeface="Times New Roman Bold" panose="02020603050405020304" charset="0"/>
                <a:sym typeface="+mn-ea"/>
              </a:rPr>
              <a:t>Part</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2</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Proposed</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Methods</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with</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Results</a:t>
            </a:r>
          </a:p>
          <a:p>
            <a:pPr>
              <a:lnSpc>
                <a:spcPct val="120000"/>
              </a:lnSpc>
            </a:pPr>
            <a:r>
              <a:rPr lang="en-US" altLang="zh-CN" sz="2300" b="1" dirty="0">
                <a:latin typeface="Times New Roman Bold" panose="02020603050405020304" charset="0"/>
                <a:cs typeface="Times New Roman Bold" panose="02020603050405020304" charset="0"/>
                <a:sym typeface="+mn-ea"/>
              </a:rPr>
              <a:t>Part</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3</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a:t>
            </a:r>
            <a:r>
              <a:rPr lang="zh-CN" altLang="en-US" sz="2300" b="1" dirty="0">
                <a:latin typeface="Times New Roman Bold" panose="02020603050405020304" charset="0"/>
                <a:cs typeface="Times New Roman Bold" panose="02020603050405020304" charset="0"/>
                <a:sym typeface="+mn-ea"/>
              </a:rPr>
              <a:t> </a:t>
            </a:r>
            <a:r>
              <a:rPr lang="en-US" altLang="zh-CN" sz="2300" b="1" dirty="0">
                <a:latin typeface="Times New Roman Bold" panose="02020603050405020304" charset="0"/>
                <a:cs typeface="Times New Roman Bold" panose="02020603050405020304" charset="0"/>
                <a:sym typeface="+mn-ea"/>
              </a:rPr>
              <a:t>Conclusions</a:t>
            </a:r>
          </a:p>
        </p:txBody>
      </p:sp>
    </p:spTree>
    <p:extLst>
      <p:ext uri="{BB962C8B-B14F-4D97-AF65-F5344CB8AC3E}">
        <p14:creationId xmlns:p14="http://schemas.microsoft.com/office/powerpoint/2010/main" val="15197004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2F73A-DD8E-F693-428E-6CE126089977}"/>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A0FC68A4-FD3A-959D-B029-348FBF25DFA9}"/>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CE9EFE6D-166D-0CF4-1317-E1A0DBCA4F24}"/>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AD166A22-5088-BBA7-9076-8F47FB51BC4A}"/>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10</a:t>
            </a:fld>
            <a:endParaRPr lang="zh-CN" altLang="en-US"/>
          </a:p>
        </p:txBody>
      </p:sp>
      <p:sp>
        <p:nvSpPr>
          <p:cNvPr id="13" name="Rectangle 6">
            <a:extLst>
              <a:ext uri="{FF2B5EF4-FFF2-40B4-BE49-F238E27FC236}">
                <a16:creationId xmlns:a16="http://schemas.microsoft.com/office/drawing/2014/main" id="{52053541-510A-BDB6-45FD-F55BD232AF8D}"/>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81EA3355-D3A0-A92F-4BA3-F20BF739AF5A}"/>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8F976A01-9454-71A7-C7F8-73FD21B96BBE}"/>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ADF734D3-DAE8-73BF-8D3A-36B1E4F73B84}"/>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0C3EEADD-9F57-C234-C9FA-500E1A11DE03}"/>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3CEDA8AA-0954-BE30-3095-E1E2495CBBD5}"/>
                </a:ext>
              </a:extLst>
            </p:cNvPr>
            <p:cNvSpPr/>
            <p:nvPr/>
          </p:nvSpPr>
          <p:spPr>
            <a:xfrm>
              <a:off x="6952968" y="682117"/>
              <a:ext cx="102166" cy="102166"/>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2457DD1F-D4FD-D44F-7E35-C87DA4233D99}"/>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CAC6AEA4-361D-219B-679D-29C9EF6C95BE}"/>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82D6779B-6298-DDB7-4568-495F7966E1F5}"/>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5C175AF7-5A89-CEB7-0299-D475CDB5ADD6}"/>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FDD4DA67-6097-B765-4FC3-57A608C10CD4}"/>
              </a:ext>
            </a:extLst>
          </p:cNvPr>
          <p:cNvSpPr/>
          <p:nvPr/>
        </p:nvSpPr>
        <p:spPr>
          <a:xfrm>
            <a:off x="3372262" y="148119"/>
            <a:ext cx="8339092"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Efficient High-SNR</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Signal</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Acquisition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latin typeface="Times New Roman" panose="02020603050405020304" pitchFamily="18" charset="0"/>
              </a:rPr>
              <a:t>Overview</a:t>
            </a:r>
            <a:endParaRPr lang="en-US" sz="2800" b="1" dirty="0">
              <a:solidFill>
                <a:srgbClr val="000000"/>
              </a:solidFill>
              <a:effectLst/>
              <a:latin typeface="Times New Roman" panose="02020603050405020304" pitchFamily="18" charset="0"/>
            </a:endParaRPr>
          </a:p>
        </p:txBody>
      </p:sp>
      <p:pic>
        <p:nvPicPr>
          <p:cNvPr id="6" name="Picture 5">
            <a:extLst>
              <a:ext uri="{FF2B5EF4-FFF2-40B4-BE49-F238E27FC236}">
                <a16:creationId xmlns:a16="http://schemas.microsoft.com/office/drawing/2014/main" id="{97985C82-91A9-64A0-DDF0-8D3939C4374F}"/>
              </a:ext>
            </a:extLst>
          </p:cNvPr>
          <p:cNvPicPr>
            <a:picLocks noChangeAspect="1"/>
          </p:cNvPicPr>
          <p:nvPr/>
        </p:nvPicPr>
        <p:blipFill>
          <a:blip r:embed="rId4"/>
          <a:stretch>
            <a:fillRect/>
          </a:stretch>
        </p:blipFill>
        <p:spPr>
          <a:xfrm>
            <a:off x="1137984" y="988695"/>
            <a:ext cx="9916031" cy="5171722"/>
          </a:xfrm>
          <a:prstGeom prst="rect">
            <a:avLst/>
          </a:prstGeom>
        </p:spPr>
      </p:pic>
    </p:spTree>
    <p:extLst>
      <p:ext uri="{BB962C8B-B14F-4D97-AF65-F5344CB8AC3E}">
        <p14:creationId xmlns:p14="http://schemas.microsoft.com/office/powerpoint/2010/main" val="3334450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31046B-D2D7-1E9B-BF2D-EEBCA06DD2CB}"/>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893CF8F5-84A0-EB48-548D-B264CDBFEDC8}"/>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B5FD876E-111E-C6BC-A1C1-528389176BD7}"/>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A27D2ECF-1B6D-9431-AD76-58BE59466C1E}"/>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11</a:t>
            </a:fld>
            <a:endParaRPr lang="zh-CN" altLang="en-US"/>
          </a:p>
        </p:txBody>
      </p:sp>
      <p:sp>
        <p:nvSpPr>
          <p:cNvPr id="13" name="Rectangle 6">
            <a:extLst>
              <a:ext uri="{FF2B5EF4-FFF2-40B4-BE49-F238E27FC236}">
                <a16:creationId xmlns:a16="http://schemas.microsoft.com/office/drawing/2014/main" id="{864C25D5-21A9-BBD3-8769-1AFAC5A9D8B3}"/>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FC6E5032-73E0-A7F8-C9EB-72FF55334FE5}"/>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88611282-4613-1350-C9E7-A528AB7E31DC}"/>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51636F61-3487-75FB-0BCF-CB0B0E761474}"/>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F6E19200-3085-D0B1-518F-C19716969586}"/>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FB4912AA-7E73-9496-B45C-FD228DC782FB}"/>
                </a:ext>
              </a:extLst>
            </p:cNvPr>
            <p:cNvSpPr/>
            <p:nvPr/>
          </p:nvSpPr>
          <p:spPr>
            <a:xfrm>
              <a:off x="6952968" y="682117"/>
              <a:ext cx="102166" cy="102166"/>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4243CBD7-6D6E-C33C-6311-3829BCEF654B}"/>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0F3E0E82-7A20-E048-8814-36D75612E021}"/>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AC2045C2-5762-A194-A609-46CEEC688245}"/>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1E55E1A7-AE84-D4C4-95F1-A28E32CFCB10}"/>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9E33C5DF-28F5-5D0B-CE42-E374C74F8351}"/>
              </a:ext>
            </a:extLst>
          </p:cNvPr>
          <p:cNvSpPr/>
          <p:nvPr/>
        </p:nvSpPr>
        <p:spPr>
          <a:xfrm>
            <a:off x="3372262" y="148119"/>
            <a:ext cx="8339092"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Efficient High-SNR</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Signal</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Acquisition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latin typeface="Times New Roman" panose="02020603050405020304" pitchFamily="18" charset="0"/>
              </a:rPr>
              <a:t>CFT</a:t>
            </a:r>
            <a:endParaRPr lang="en-US" sz="2800" b="1" dirty="0">
              <a:solidFill>
                <a:srgbClr val="000000"/>
              </a:solidFill>
              <a:effectLst/>
              <a:latin typeface="Times New Roman" panose="02020603050405020304" pitchFamily="18" charset="0"/>
            </a:endParaRPr>
          </a:p>
        </p:txBody>
      </p:sp>
      <p:sp>
        <p:nvSpPr>
          <p:cNvPr id="11" name="TextBox 10">
            <a:extLst>
              <a:ext uri="{FF2B5EF4-FFF2-40B4-BE49-F238E27FC236}">
                <a16:creationId xmlns:a16="http://schemas.microsoft.com/office/drawing/2014/main" id="{04F8C8C9-CB52-1571-64A3-E76893AA0852}"/>
              </a:ext>
            </a:extLst>
          </p:cNvPr>
          <p:cNvSpPr txBox="1"/>
          <p:nvPr/>
        </p:nvSpPr>
        <p:spPr>
          <a:xfrm>
            <a:off x="70619" y="784283"/>
            <a:ext cx="6680113" cy="2120068"/>
          </a:xfrm>
          <a:prstGeom prst="rect">
            <a:avLst/>
          </a:prstGeom>
          <a:noFill/>
        </p:spPr>
        <p:txBody>
          <a:bodyPr wrap="square" rtlCol="0">
            <a:spAutoFit/>
          </a:bodyPr>
          <a:lstStyle/>
          <a:p>
            <a:pPr>
              <a:lnSpc>
                <a:spcPct val="150000"/>
              </a:lnSpc>
            </a:pPr>
            <a:r>
              <a:rPr lang="en-US" altLang="zh-CN" b="1" dirty="0">
                <a:latin typeface="Times New Roman Bold" panose="02020603050405020304" charset="0"/>
                <a:cs typeface="Times New Roman Bold" panose="02020603050405020304" charset="0"/>
                <a:sym typeface="+mn-ea"/>
              </a:rPr>
              <a:t>Advantages of CFT:</a:t>
            </a:r>
          </a:p>
          <a:p>
            <a:pPr marL="457200" indent="-457200">
              <a:lnSpc>
                <a:spcPct val="150000"/>
              </a:lnSpc>
              <a:buAutoNum type="arabicPeriod"/>
            </a:pPr>
            <a:r>
              <a:rPr lang="en-US" altLang="zh-CN" dirty="0">
                <a:latin typeface="Times New Roman Bold" panose="02020603050405020304" charset="0"/>
                <a:cs typeface="Times New Roman Bold" panose="02020603050405020304" charset="0"/>
                <a:sym typeface="+mn-ea"/>
              </a:rPr>
              <a:t>Provide a faithful approach to </a:t>
            </a:r>
            <a:r>
              <a:rPr lang="en-US" altLang="zh-CN" dirty="0">
                <a:solidFill>
                  <a:srgbClr val="FF0000"/>
                </a:solidFill>
                <a:latin typeface="Times New Roman Bold" panose="02020603050405020304" charset="0"/>
                <a:cs typeface="Times New Roman Bold" panose="02020603050405020304" charset="0"/>
                <a:sym typeface="+mn-ea"/>
              </a:rPr>
              <a:t>assessing SNR without knowing the ground truth</a:t>
            </a:r>
            <a:r>
              <a:rPr lang="en-US" altLang="zh-CN" dirty="0">
                <a:latin typeface="Times New Roman Bold" panose="02020603050405020304" charset="0"/>
                <a:cs typeface="Times New Roman Bold" panose="02020603050405020304" charset="0"/>
                <a:sym typeface="+mn-ea"/>
              </a:rPr>
              <a: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avoiding</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exhaustive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calculations.</a:t>
            </a:r>
          </a:p>
          <a:p>
            <a:pPr marL="457200" indent="-457200">
              <a:lnSpc>
                <a:spcPct val="150000"/>
              </a:lnSpc>
              <a:buAutoNum type="arabicPeriod"/>
            </a:pPr>
            <a:r>
              <a:rPr lang="en-US" altLang="zh-CN" dirty="0">
                <a:latin typeface="Times New Roman Bold" panose="02020603050405020304" charset="0"/>
                <a:cs typeface="Times New Roman Bold" panose="02020603050405020304" charset="0"/>
                <a:sym typeface="+mn-ea"/>
              </a:rPr>
              <a:t>Suitable for the highly discontinuous objective space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and could </a:t>
            </a:r>
            <a:r>
              <a:rPr lang="en-US" altLang="zh-CN" dirty="0">
                <a:solidFill>
                  <a:srgbClr val="FF0000"/>
                </a:solidFill>
                <a:latin typeface="Times New Roman Bold" panose="02020603050405020304" charset="0"/>
                <a:cs typeface="Times New Roman Bold" panose="02020603050405020304" charset="0"/>
                <a:sym typeface="+mn-ea"/>
              </a:rPr>
              <a:t>break local minima by restricting the search space</a:t>
            </a:r>
            <a:r>
              <a:rPr lang="en-US" altLang="zh-CN" dirty="0">
                <a:latin typeface="Times New Roman Bold" panose="02020603050405020304" charset="0"/>
                <a:cs typeface="Times New Roman Bold" panose="02020603050405020304" charset="0"/>
                <a:sym typeface="+mn-ea"/>
              </a:rPr>
              <a:t>.</a:t>
            </a:r>
          </a:p>
        </p:txBody>
      </p:sp>
      <p:pic>
        <p:nvPicPr>
          <p:cNvPr id="12" name="Picture 11">
            <a:extLst>
              <a:ext uri="{FF2B5EF4-FFF2-40B4-BE49-F238E27FC236}">
                <a16:creationId xmlns:a16="http://schemas.microsoft.com/office/drawing/2014/main" id="{13743623-E0FD-E1FD-A18B-0D6C87A677BD}"/>
              </a:ext>
            </a:extLst>
          </p:cNvPr>
          <p:cNvPicPr>
            <a:picLocks noChangeAspect="1"/>
          </p:cNvPicPr>
          <p:nvPr/>
        </p:nvPicPr>
        <p:blipFill>
          <a:blip r:embed="rId4"/>
          <a:stretch>
            <a:fillRect/>
          </a:stretch>
        </p:blipFill>
        <p:spPr>
          <a:xfrm>
            <a:off x="7111875" y="1127139"/>
            <a:ext cx="4822473" cy="4603721"/>
          </a:xfrm>
          <a:prstGeom prst="rect">
            <a:avLst/>
          </a:prstGeom>
        </p:spPr>
      </p:pic>
      <p:sp>
        <p:nvSpPr>
          <p:cNvPr id="17" name="文本框 24">
            <a:extLst>
              <a:ext uri="{FF2B5EF4-FFF2-40B4-BE49-F238E27FC236}">
                <a16:creationId xmlns:a16="http://schemas.microsoft.com/office/drawing/2014/main" id="{AF7386D1-E3B2-AAD2-2A97-6AF8C2CB3037}"/>
              </a:ext>
            </a:extLst>
          </p:cNvPr>
          <p:cNvSpPr txBox="1"/>
          <p:nvPr/>
        </p:nvSpPr>
        <p:spPr>
          <a:xfrm>
            <a:off x="7226172" y="5894968"/>
            <a:ext cx="4593878" cy="395749"/>
          </a:xfrm>
          <a:prstGeom prst="rect">
            <a:avLst/>
          </a:prstGeom>
          <a:noFill/>
        </p:spPr>
        <p:txBody>
          <a:bodyPr wrap="square" rtlCol="0">
            <a:spAutoFit/>
          </a:bodyPr>
          <a:lstStyle/>
          <a:p>
            <a:pPr algn="ctr">
              <a:lnSpc>
                <a:spcPct val="120000"/>
              </a:lnSpc>
            </a:pPr>
            <a:r>
              <a:rPr lang="en-US" altLang="zh-CN" dirty="0">
                <a:latin typeface="Times New Roman Bold" panose="02020603050405020304" charset="0"/>
                <a:cs typeface="Times New Roman Bold" panose="02020603050405020304" charset="0"/>
                <a:sym typeface="+mn-ea"/>
              </a:rPr>
              <a:t>Bold</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search</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region</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based</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on</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the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spanning</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grids</a:t>
            </a:r>
          </a:p>
        </p:txBody>
      </p:sp>
      <p:sp>
        <p:nvSpPr>
          <p:cNvPr id="22" name="TextBox 21">
            <a:extLst>
              <a:ext uri="{FF2B5EF4-FFF2-40B4-BE49-F238E27FC236}">
                <a16:creationId xmlns:a16="http://schemas.microsoft.com/office/drawing/2014/main" id="{BC5F1A34-2BBF-CAB4-3172-2B4B25492B29}"/>
              </a:ext>
            </a:extLst>
          </p:cNvPr>
          <p:cNvSpPr txBox="1"/>
          <p:nvPr/>
        </p:nvSpPr>
        <p:spPr>
          <a:xfrm>
            <a:off x="87251" y="5908176"/>
            <a:ext cx="6102626" cy="369332"/>
          </a:xfrm>
          <a:prstGeom prst="rect">
            <a:avLst/>
          </a:prstGeom>
          <a:noFill/>
        </p:spPr>
        <p:txBody>
          <a:bodyPr wrap="square">
            <a:spAutoFit/>
          </a:bodyPr>
          <a:lstStyle/>
          <a:p>
            <a:pPr algn="ctr">
              <a:spcBef>
                <a:spcPts val="250"/>
              </a:spcBef>
            </a:pPr>
            <a:r>
              <a:rPr lang="en-US" altLang="zh-CN" kern="100" dirty="0">
                <a:latin typeface="Times New Roman" panose="02020603050405020304" pitchFamily="18" charset="0"/>
              </a:rPr>
              <a:t>Assess</a:t>
            </a:r>
            <a:r>
              <a:rPr lang="zh-CN" altLang="en-US" kern="100" dirty="0">
                <a:latin typeface="Times New Roman" panose="02020603050405020304" pitchFamily="18" charset="0"/>
              </a:rPr>
              <a:t> </a:t>
            </a:r>
            <a:r>
              <a:rPr lang="en-US" altLang="zh-CN" kern="100" dirty="0">
                <a:latin typeface="Times New Roman" panose="02020603050405020304" pitchFamily="18" charset="0"/>
              </a:rPr>
              <a:t>signal</a:t>
            </a:r>
            <a:r>
              <a:rPr lang="zh-CN" altLang="en-US" kern="100" dirty="0">
                <a:latin typeface="Times New Roman" panose="02020603050405020304" pitchFamily="18" charset="0"/>
              </a:rPr>
              <a:t> </a:t>
            </a:r>
            <a:r>
              <a:rPr lang="en-US" altLang="zh-CN" kern="100" dirty="0">
                <a:latin typeface="Times New Roman" panose="02020603050405020304" pitchFamily="18" charset="0"/>
              </a:rPr>
              <a:t>SNR</a:t>
            </a:r>
            <a:r>
              <a:rPr lang="zh-CN" altLang="en-US" kern="100" dirty="0">
                <a:latin typeface="Times New Roman" panose="02020603050405020304" pitchFamily="18" charset="0"/>
              </a:rPr>
              <a:t> </a:t>
            </a:r>
            <a:r>
              <a:rPr lang="en-US" altLang="zh-CN" kern="100" dirty="0">
                <a:latin typeface="Times New Roman" panose="02020603050405020304" pitchFamily="18" charset="0"/>
              </a:rPr>
              <a:t>with</a:t>
            </a:r>
            <a:r>
              <a:rPr lang="zh-CN" altLang="en-US" kern="100" dirty="0">
                <a:latin typeface="Times New Roman" panose="02020603050405020304" pitchFamily="18" charset="0"/>
              </a:rPr>
              <a:t> </a:t>
            </a:r>
            <a:r>
              <a:rPr lang="en-US" altLang="zh-CN" kern="100" dirty="0">
                <a:latin typeface="Times New Roman" panose="02020603050405020304" pitchFamily="18" charset="0"/>
              </a:rPr>
              <a:t>universal</a:t>
            </a:r>
            <a:r>
              <a:rPr lang="zh-CN" altLang="en-US" kern="100" dirty="0">
                <a:latin typeface="Times New Roman" panose="02020603050405020304" pitchFamily="18" charset="0"/>
              </a:rPr>
              <a:t> </a:t>
            </a:r>
            <a:r>
              <a:rPr lang="en-US" altLang="zh-CN" kern="100" dirty="0">
                <a:latin typeface="Times New Roman" panose="02020603050405020304" pitchFamily="18" charset="0"/>
              </a:rPr>
              <a:t>template</a:t>
            </a:r>
          </a:p>
        </p:txBody>
      </p:sp>
      <p:grpSp>
        <p:nvGrpSpPr>
          <p:cNvPr id="24" name="Group 23">
            <a:extLst>
              <a:ext uri="{FF2B5EF4-FFF2-40B4-BE49-F238E27FC236}">
                <a16:creationId xmlns:a16="http://schemas.microsoft.com/office/drawing/2014/main" id="{FFB7F8A2-57BF-ACF7-84B3-141CE3651641}"/>
              </a:ext>
            </a:extLst>
          </p:cNvPr>
          <p:cNvGrpSpPr/>
          <p:nvPr/>
        </p:nvGrpSpPr>
        <p:grpSpPr>
          <a:xfrm>
            <a:off x="587558" y="3119714"/>
            <a:ext cx="4830232" cy="2732082"/>
            <a:chOff x="583678" y="3024714"/>
            <a:chExt cx="4830232" cy="2732082"/>
          </a:xfrm>
        </p:grpSpPr>
        <p:pic>
          <p:nvPicPr>
            <p:cNvPr id="18" name="Picture 17">
              <a:extLst>
                <a:ext uri="{FF2B5EF4-FFF2-40B4-BE49-F238E27FC236}">
                  <a16:creationId xmlns:a16="http://schemas.microsoft.com/office/drawing/2014/main" id="{8A4C7127-F54E-800A-27C2-F50BCAEFD6A2}"/>
                </a:ext>
              </a:extLst>
            </p:cNvPr>
            <p:cNvPicPr>
              <a:picLocks noChangeAspect="1"/>
            </p:cNvPicPr>
            <p:nvPr/>
          </p:nvPicPr>
          <p:blipFill>
            <a:blip r:embed="rId5"/>
            <a:srcRect b="61065"/>
            <a:stretch/>
          </p:blipFill>
          <p:spPr>
            <a:xfrm>
              <a:off x="591437" y="3024714"/>
              <a:ext cx="4822473" cy="1286582"/>
            </a:xfrm>
            <a:prstGeom prst="rect">
              <a:avLst/>
            </a:prstGeom>
          </p:spPr>
        </p:pic>
        <p:pic>
          <p:nvPicPr>
            <p:cNvPr id="23" name="Picture 22">
              <a:extLst>
                <a:ext uri="{FF2B5EF4-FFF2-40B4-BE49-F238E27FC236}">
                  <a16:creationId xmlns:a16="http://schemas.microsoft.com/office/drawing/2014/main" id="{AE9DB316-9CEC-04B4-2C20-EAE00C204A09}"/>
                </a:ext>
              </a:extLst>
            </p:cNvPr>
            <p:cNvPicPr>
              <a:picLocks noChangeAspect="1"/>
            </p:cNvPicPr>
            <p:nvPr/>
          </p:nvPicPr>
          <p:blipFill>
            <a:blip r:embed="rId5"/>
            <a:srcRect t="52058" b="5908"/>
            <a:stretch/>
          </p:blipFill>
          <p:spPr>
            <a:xfrm>
              <a:off x="583678" y="4367830"/>
              <a:ext cx="4822473" cy="1388966"/>
            </a:xfrm>
            <a:prstGeom prst="rect">
              <a:avLst/>
            </a:prstGeom>
          </p:spPr>
        </p:pic>
      </p:grpSp>
    </p:spTree>
    <p:extLst>
      <p:ext uri="{BB962C8B-B14F-4D97-AF65-F5344CB8AC3E}">
        <p14:creationId xmlns:p14="http://schemas.microsoft.com/office/powerpoint/2010/main" val="1709270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1EE0E-49FF-8429-75CD-ACFE4A348708}"/>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40C005EE-E987-277A-48F4-17D03A9D43E4}"/>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E2A5CCA6-C3EC-12A1-E6E3-60D36DE11F64}"/>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F414837-49EE-556A-43C3-0B5EA3016A6E}"/>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12</a:t>
            </a:fld>
            <a:endParaRPr lang="zh-CN" altLang="en-US"/>
          </a:p>
        </p:txBody>
      </p:sp>
      <p:sp>
        <p:nvSpPr>
          <p:cNvPr id="13" name="Rectangle 6">
            <a:extLst>
              <a:ext uri="{FF2B5EF4-FFF2-40B4-BE49-F238E27FC236}">
                <a16:creationId xmlns:a16="http://schemas.microsoft.com/office/drawing/2014/main" id="{B8B4A190-19B0-19C3-4B3B-58004B37FB08}"/>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AB059986-542D-7567-9B74-EBA55081CD6C}"/>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D985481A-F2E1-5181-2829-39341EF1E7D0}"/>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E4F83C45-4303-AC6C-5D5D-ABDF7FC576F8}"/>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9F9C1FEC-1395-2167-6D45-29DB63274A2E}"/>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17E3F396-D116-1E75-AF48-E3E60BFC180F}"/>
                </a:ext>
              </a:extLst>
            </p:cNvPr>
            <p:cNvSpPr/>
            <p:nvPr/>
          </p:nvSpPr>
          <p:spPr>
            <a:xfrm>
              <a:off x="6952968" y="682117"/>
              <a:ext cx="102166" cy="102166"/>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46B25B84-3233-4FC4-47F8-AD53018927F6}"/>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045F4C4A-EDF3-8139-9CC8-19058ADABBED}"/>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0A49A563-406F-AB85-E63A-134D73C29BE0}"/>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9610872A-CA1C-09AB-AE82-F2CF5546D42C}"/>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55AD0BEC-D6EE-0C7C-7E48-009D86EBC551}"/>
              </a:ext>
            </a:extLst>
          </p:cNvPr>
          <p:cNvSpPr/>
          <p:nvPr/>
        </p:nvSpPr>
        <p:spPr>
          <a:xfrm>
            <a:off x="3372262" y="148119"/>
            <a:ext cx="8339092"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Efficient High-SNR</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Signal</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Acquisition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latin typeface="Times New Roman" panose="02020603050405020304" pitchFamily="18" charset="0"/>
              </a:rPr>
              <a:t>Results</a:t>
            </a:r>
            <a:endParaRPr lang="en-US" sz="2800" b="1" dirty="0">
              <a:solidFill>
                <a:srgbClr val="000000"/>
              </a:solidFill>
              <a:effectLst/>
              <a:latin typeface="Times New Roman" panose="02020603050405020304" pitchFamily="18" charset="0"/>
            </a:endParaRPr>
          </a:p>
        </p:txBody>
      </p:sp>
      <p:pic>
        <p:nvPicPr>
          <p:cNvPr id="7" name="Picture 6">
            <a:extLst>
              <a:ext uri="{FF2B5EF4-FFF2-40B4-BE49-F238E27FC236}">
                <a16:creationId xmlns:a16="http://schemas.microsoft.com/office/drawing/2014/main" id="{6A702F34-BEFE-441D-F082-2E92D96EFF74}"/>
              </a:ext>
            </a:extLst>
          </p:cNvPr>
          <p:cNvPicPr>
            <a:picLocks noChangeAspect="1"/>
          </p:cNvPicPr>
          <p:nvPr/>
        </p:nvPicPr>
        <p:blipFill>
          <a:blip r:embed="rId4"/>
          <a:stretch>
            <a:fillRect/>
          </a:stretch>
        </p:blipFill>
        <p:spPr>
          <a:xfrm>
            <a:off x="174137" y="925036"/>
            <a:ext cx="9067800" cy="3541343"/>
          </a:xfrm>
          <a:prstGeom prst="rect">
            <a:avLst/>
          </a:prstGeom>
        </p:spPr>
      </p:pic>
      <p:sp>
        <p:nvSpPr>
          <p:cNvPr id="8" name="TextBox 5">
            <a:extLst>
              <a:ext uri="{FF2B5EF4-FFF2-40B4-BE49-F238E27FC236}">
                <a16:creationId xmlns:a16="http://schemas.microsoft.com/office/drawing/2014/main" id="{8470803E-3AF9-24B4-6EFD-303FAAAE6DAF}"/>
              </a:ext>
            </a:extLst>
          </p:cNvPr>
          <p:cNvSpPr txBox="1"/>
          <p:nvPr/>
        </p:nvSpPr>
        <p:spPr>
          <a:xfrm>
            <a:off x="66619" y="4298508"/>
            <a:ext cx="11115626" cy="212006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CN" altLang="zh-CN" b="1" dirty="0">
                <a:latin typeface="Times New Roman Bold" panose="02020603050405020304" charset="0"/>
                <a:cs typeface="Times New Roman Bold" panose="02020603050405020304" charset="0"/>
                <a:sym typeface="+mn-ea"/>
              </a:rPr>
              <a:t>Remarks</a:t>
            </a:r>
            <a:r>
              <a:rPr lang="en-US" altLang="zh-CN" b="1" dirty="0">
                <a:latin typeface="Times New Roman Bold" panose="02020603050405020304" charset="0"/>
                <a:cs typeface="Times New Roman Bold" panose="02020603050405020304" charset="0"/>
                <a:sym typeface="+mn-ea"/>
              </a:rPr>
              <a:t>:</a:t>
            </a:r>
          </a:p>
          <a:p>
            <a:pPr marL="457200" indent="-457200">
              <a:lnSpc>
                <a:spcPct val="150000"/>
              </a:lnSpc>
              <a:buAutoNum type="arabicPeriod"/>
            </a:pPr>
            <a:r>
              <a:rPr lang="en-US" altLang="zh-CN" dirty="0">
                <a:latin typeface="Times New Roman Bold" panose="02020603050405020304" charset="0"/>
                <a:cs typeface="Times New Roman Bold" panose="02020603050405020304" charset="0"/>
                <a:sym typeface="+mn-ea"/>
              </a:rPr>
              <a:t>Clustering-</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or</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accumulation-based</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method</a:t>
            </a:r>
            <a:r>
              <a:rPr lang="zh-CN" altLang="en-US" dirty="0">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rely</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on</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a</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good</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initial</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estimation</a:t>
            </a:r>
            <a:r>
              <a:rPr lang="en-US" altLang="zh-CN" dirty="0">
                <a:latin typeface="Times New Roman Bold" panose="02020603050405020304" charset="0"/>
                <a:cs typeface="Times New Roman Bold" panose="02020603050405020304" charset="0"/>
                <a:sym typeface="+mn-ea"/>
              </a:rPr>
              <a: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but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the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FMCW</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signal</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processing</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could</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only</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provide</a:t>
            </a:r>
            <a:r>
              <a:rPr lang="zh-CN" altLang="en-US" dirty="0">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rough</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body</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location</a:t>
            </a:r>
            <a:r>
              <a:rPr lang="en-US" altLang="zh-CN" dirty="0">
                <a:latin typeface="Times New Roman Bold" panose="02020603050405020304" charset="0"/>
                <a:cs typeface="Times New Roman Bold" panose="02020603050405020304" charset="0"/>
                <a:sym typeface="+mn-ea"/>
              </a:rPr>
              <a:t>.</a:t>
            </a:r>
          </a:p>
          <a:p>
            <a:pPr marL="457200" indent="-457200">
              <a:lnSpc>
                <a:spcPct val="150000"/>
              </a:lnSpc>
              <a:buAutoNum type="arabicPeriod"/>
            </a:pPr>
            <a:r>
              <a:rPr lang="en-US" altLang="zh-CN" dirty="0">
                <a:latin typeface="Times New Roman Bold" panose="02020603050405020304" charset="0"/>
                <a:cs typeface="Times New Roman Bold" panose="02020603050405020304" charset="0"/>
                <a:sym typeface="+mn-ea"/>
              </a:rPr>
              <a:t>The </a:t>
            </a:r>
            <a:r>
              <a:rPr lang="en-US" altLang="zh-CN" dirty="0">
                <a:solidFill>
                  <a:srgbClr val="FF0000"/>
                </a:solidFill>
                <a:latin typeface="Times New Roman Bold" panose="02020603050405020304" charset="0"/>
                <a:cs typeface="Times New Roman Bold" panose="02020603050405020304" charset="0"/>
                <a:sym typeface="+mn-ea"/>
              </a:rPr>
              <a:t>body posture </a:t>
            </a:r>
            <a:r>
              <a:rPr lang="en-US" altLang="zh-CN" dirty="0">
                <a:latin typeface="Times New Roman Bold" panose="02020603050405020304" charset="0"/>
                <a:cs typeface="Times New Roman Bold" panose="02020603050405020304" charset="0"/>
                <a:sym typeface="+mn-ea"/>
              </a:rPr>
              <a:t>is subject to </a:t>
            </a:r>
            <a:r>
              <a:rPr lang="en-US" altLang="zh-CN" dirty="0">
                <a:solidFill>
                  <a:srgbClr val="FF0000"/>
                </a:solidFill>
                <a:latin typeface="Times New Roman Bold" panose="02020603050405020304" charset="0"/>
                <a:cs typeface="Times New Roman Bold" panose="02020603050405020304" charset="0"/>
                <a:sym typeface="+mn-ea"/>
              </a:rPr>
              <a:t>change</a:t>
            </a:r>
            <a:r>
              <a:rPr lang="en-US" altLang="zh-CN" dirty="0">
                <a:latin typeface="Times New Roman Bold" panose="02020603050405020304" charset="0"/>
                <a:cs typeface="Times New Roman Bold" panose="02020603050405020304" charset="0"/>
                <a:sym typeface="+mn-ea"/>
              </a:rPr>
              <a:t> during data collection, causing </a:t>
            </a:r>
            <a:r>
              <a:rPr lang="en-US" altLang="zh-CN" dirty="0">
                <a:solidFill>
                  <a:srgbClr val="FF0000"/>
                </a:solidFill>
                <a:latin typeface="Times New Roman Bold" panose="02020603050405020304" charset="0"/>
                <a:cs typeface="Times New Roman Bold" panose="02020603050405020304" charset="0"/>
                <a:sym typeface="+mn-ea"/>
              </a:rPr>
              <a:t>a deviation of CF point </a:t>
            </a:r>
            <a:r>
              <a:rPr lang="en-US" altLang="zh-CN" dirty="0">
                <a:latin typeface="Times New Roman Bold" panose="02020603050405020304" charset="0"/>
                <a:cs typeface="Times New Roman Bold" panose="02020603050405020304" charset="0"/>
                <a:sym typeface="+mn-ea"/>
              </a:rPr>
              <a:t>by several decimeters. CFT could </a:t>
            </a:r>
            <a:r>
              <a:rPr lang="en-US" altLang="zh-CN" dirty="0">
                <a:solidFill>
                  <a:srgbClr val="FF0000"/>
                </a:solidFill>
                <a:latin typeface="Times New Roman Bold" panose="02020603050405020304" charset="0"/>
                <a:cs typeface="Times New Roman Bold" panose="02020603050405020304" charset="0"/>
                <a:sym typeface="+mn-ea"/>
              </a:rPr>
              <a:t>track the CF point </a:t>
            </a:r>
            <a:r>
              <a:rPr lang="en-US" altLang="zh-CN" dirty="0">
                <a:latin typeface="Times New Roman Bold" panose="02020603050405020304" charset="0"/>
                <a:cs typeface="Times New Roman Bold" panose="02020603050405020304" charset="0"/>
                <a:sym typeface="+mn-ea"/>
              </a:rPr>
              <a:t>by reactivating the optimization if SNR is low.</a:t>
            </a:r>
          </a:p>
        </p:txBody>
      </p:sp>
    </p:spTree>
    <p:extLst>
      <p:ext uri="{BB962C8B-B14F-4D97-AF65-F5344CB8AC3E}">
        <p14:creationId xmlns:p14="http://schemas.microsoft.com/office/powerpoint/2010/main" val="2931181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E0E58B-961F-3F28-9312-BEF2111B158B}"/>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7326C214-A041-A8C2-E419-7B31C2DDF136}"/>
              </a:ext>
            </a:extLst>
          </p:cNvPr>
          <p:cNvSpPr>
            <a:spLocks noGrp="1"/>
          </p:cNvSpPr>
          <p:nvPr>
            <p:ph type="dt" sz="half" idx="10"/>
          </p:nvPr>
        </p:nvSpPr>
        <p:spPr>
          <a:xfrm>
            <a:off x="838200" y="6439535"/>
            <a:ext cx="2743200" cy="365125"/>
          </a:xfrm>
        </p:spPr>
        <p:txBody>
          <a:bodyPr/>
          <a:lstStyle/>
          <a:p>
            <a:fld id="{D3A1A347-F4C9-7548-BC25-9765DD9D7D14}"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824D7168-3F17-CF7F-DED4-CFB013113A4F}"/>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1310ED5F-80D3-CD92-A248-9A811BAFF281}"/>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13</a:t>
            </a:fld>
            <a:endParaRPr lang="zh-CN" altLang="en-US"/>
          </a:p>
        </p:txBody>
      </p:sp>
      <p:pic>
        <p:nvPicPr>
          <p:cNvPr id="12" name="Picture 6">
            <a:extLst>
              <a:ext uri="{FF2B5EF4-FFF2-40B4-BE49-F238E27FC236}">
                <a16:creationId xmlns:a16="http://schemas.microsoft.com/office/drawing/2014/main" id="{5874D492-0ABE-974C-A4D2-D4D1BD63F28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0319"/>
            <a:ext cx="3356173" cy="717897"/>
          </a:xfrm>
          <a:prstGeom prst="rect">
            <a:avLst/>
          </a:prstGeom>
        </p:spPr>
      </p:pic>
      <p:sp>
        <p:nvSpPr>
          <p:cNvPr id="13" name="Rectangle 6">
            <a:extLst>
              <a:ext uri="{FF2B5EF4-FFF2-40B4-BE49-F238E27FC236}">
                <a16:creationId xmlns:a16="http://schemas.microsoft.com/office/drawing/2014/main" id="{E2233EB0-8D98-73AA-D714-F9EE2170262B}"/>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文本框 13">
            <a:extLst>
              <a:ext uri="{FF2B5EF4-FFF2-40B4-BE49-F238E27FC236}">
                <a16:creationId xmlns:a16="http://schemas.microsoft.com/office/drawing/2014/main" id="{7D009871-A03E-A5DB-1541-EEB284358A37}"/>
              </a:ext>
            </a:extLst>
          </p:cNvPr>
          <p:cNvSpPr txBox="1"/>
          <p:nvPr/>
        </p:nvSpPr>
        <p:spPr>
          <a:xfrm>
            <a:off x="404774" y="796808"/>
            <a:ext cx="11382452" cy="707886"/>
          </a:xfrm>
          <a:prstGeom prst="rect">
            <a:avLst/>
          </a:prstGeom>
          <a:noFill/>
        </p:spPr>
        <p:txBody>
          <a:bodyPr wrap="square" rtlCol="0">
            <a:spAutoFit/>
          </a:bodyPr>
          <a:lstStyle/>
          <a:p>
            <a:pPr indent="0" algn="ctr">
              <a:spcBef>
                <a:spcPts val="0"/>
              </a:spcBef>
              <a:spcAft>
                <a:spcPts val="0"/>
              </a:spcAft>
              <a:buNone/>
            </a:pPr>
            <a:r>
              <a:rPr lang="en-US" altLang="zh-CN" sz="4000" b="1" dirty="0">
                <a:solidFill>
                  <a:srgbClr val="010044"/>
                </a:solidFill>
                <a:latin typeface="Times New Roman Bold" panose="02020603050405020304" charset="0"/>
                <a:ea typeface="+mj-ea"/>
                <a:cs typeface="Times New Roman Bold" panose="02020603050405020304" charset="0"/>
                <a:sym typeface="+mn-ea"/>
              </a:rPr>
              <a:t>Part 2 –</a:t>
            </a:r>
            <a:r>
              <a:rPr lang="zh-CN" altLang="en-US" sz="4000" b="1" dirty="0">
                <a:solidFill>
                  <a:srgbClr val="010044"/>
                </a:solidFill>
                <a:latin typeface="Times New Roman Bold" panose="02020603050405020304" charset="0"/>
                <a:ea typeface="+mj-ea"/>
                <a:cs typeface="Times New Roman Bold" panose="02020603050405020304" charset="0"/>
                <a:sym typeface="+mn-ea"/>
              </a:rPr>
              <a:t> </a:t>
            </a:r>
            <a:r>
              <a:rPr lang="en-US" altLang="zh-CN" sz="4000" b="1" dirty="0">
                <a:latin typeface="Times New Roman Bold" panose="02020603050405020304" charset="0"/>
                <a:cs typeface="Times New Roman Bold" panose="02020603050405020304" charset="0"/>
                <a:sym typeface="+mn-ea"/>
              </a:rPr>
              <a:t>Proposed Methods</a:t>
            </a:r>
            <a:endParaRPr lang="en-US" altLang="zh-CN" sz="4000" b="1" dirty="0">
              <a:solidFill>
                <a:srgbClr val="010044"/>
              </a:solidFill>
              <a:latin typeface="Times New Roman Bold" panose="02020603050405020304" charset="0"/>
              <a:ea typeface="+mj-ea"/>
              <a:cs typeface="Times New Roman Bold" panose="02020603050405020304" charset="0"/>
              <a:sym typeface="+mn-ea"/>
            </a:endParaRPr>
          </a:p>
        </p:txBody>
      </p:sp>
      <p:pic>
        <p:nvPicPr>
          <p:cNvPr id="2" name="Picture 1">
            <a:extLst>
              <a:ext uri="{FF2B5EF4-FFF2-40B4-BE49-F238E27FC236}">
                <a16:creationId xmlns:a16="http://schemas.microsoft.com/office/drawing/2014/main" id="{5DE5B5DE-97CF-A9F3-FA11-B8ADB71062BD}"/>
              </a:ext>
            </a:extLst>
          </p:cNvPr>
          <p:cNvPicPr>
            <a:picLocks noChangeAspect="1"/>
          </p:cNvPicPr>
          <p:nvPr/>
        </p:nvPicPr>
        <p:blipFill>
          <a:blip r:embed="rId4"/>
          <a:stretch>
            <a:fillRect/>
          </a:stretch>
        </p:blipFill>
        <p:spPr>
          <a:xfrm>
            <a:off x="2524402" y="1745241"/>
            <a:ext cx="7143195" cy="4622430"/>
          </a:xfrm>
          <a:prstGeom prst="rect">
            <a:avLst/>
          </a:prstGeom>
        </p:spPr>
      </p:pic>
      <p:sp>
        <p:nvSpPr>
          <p:cNvPr id="3" name="矩形 16">
            <a:extLst>
              <a:ext uri="{FF2B5EF4-FFF2-40B4-BE49-F238E27FC236}">
                <a16:creationId xmlns:a16="http://schemas.microsoft.com/office/drawing/2014/main" id="{E12C5C8A-E6CD-2350-012F-A4A31C38CBDD}"/>
              </a:ext>
            </a:extLst>
          </p:cNvPr>
          <p:cNvSpPr/>
          <p:nvPr/>
        </p:nvSpPr>
        <p:spPr>
          <a:xfrm>
            <a:off x="4457432" y="4413228"/>
            <a:ext cx="1176665" cy="57592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78030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F9054-B68D-F168-C259-BE37AD86FA40}"/>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3E9BB30C-2385-F5E4-9C02-FF11A97D6AEF}"/>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2C48DB97-C890-9264-C356-95E0558050E3}"/>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1F377A4D-59E7-FECE-09A7-28A7CE47B755}"/>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14</a:t>
            </a:fld>
            <a:endParaRPr lang="zh-CN" altLang="en-US"/>
          </a:p>
        </p:txBody>
      </p:sp>
      <p:sp>
        <p:nvSpPr>
          <p:cNvPr id="13" name="Rectangle 6">
            <a:extLst>
              <a:ext uri="{FF2B5EF4-FFF2-40B4-BE49-F238E27FC236}">
                <a16:creationId xmlns:a16="http://schemas.microsoft.com/office/drawing/2014/main" id="{4F8FE9AC-1E9B-CF18-A16D-9678C64CCE0D}"/>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FEC2C029-0BA9-06E3-6623-FB6E153EAB50}"/>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B6960C0A-49ED-8932-8BBA-C8C22ECC1DB2}"/>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10834138-635B-E88E-3AA8-1C0A84DAB9AA}"/>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855941FB-B028-A84D-218A-F7C09C8E0C30}"/>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35CCA2BA-A4C0-625C-C662-F0028CFF5886}"/>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1DD6321C-B77F-E497-8118-C16F92998D28}"/>
                </a:ext>
              </a:extLst>
            </p:cNvPr>
            <p:cNvSpPr/>
            <p:nvPr/>
          </p:nvSpPr>
          <p:spPr>
            <a:xfrm>
              <a:off x="7218939"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0AA33C59-946B-0272-306F-12899CDEADA0}"/>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E085484E-DF08-8A01-7365-3872E1F04AAF}"/>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40E0D73C-28E0-40C7-910B-E2CD177C78C3}"/>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2025F680-CA2C-1FC0-3DDA-E5AB9B6EC67F}"/>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Single-cycle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latin typeface="Times New Roman" panose="02020603050405020304" pitchFamily="18" charset="0"/>
              </a:rPr>
              <a:t>Existing</a:t>
            </a:r>
            <a:r>
              <a:rPr lang="zh-CN" altLang="en-US"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Methods</a:t>
            </a:r>
            <a:endParaRPr lang="en-US" sz="2800" b="1" dirty="0">
              <a:solidFill>
                <a:srgbClr val="000000"/>
              </a:solidFill>
              <a:effectLst/>
              <a:latin typeface="Times New Roman" panose="02020603050405020304" pitchFamily="18" charset="0"/>
            </a:endParaRPr>
          </a:p>
        </p:txBody>
      </p:sp>
      <p:sp>
        <p:nvSpPr>
          <p:cNvPr id="7" name="矩形 16">
            <a:extLst>
              <a:ext uri="{FF2B5EF4-FFF2-40B4-BE49-F238E27FC236}">
                <a16:creationId xmlns:a16="http://schemas.microsoft.com/office/drawing/2014/main" id="{5A7C5B6C-607D-5E7A-6444-A1BADD47B494}"/>
              </a:ext>
            </a:extLst>
          </p:cNvPr>
          <p:cNvSpPr/>
          <p:nvPr/>
        </p:nvSpPr>
        <p:spPr>
          <a:xfrm>
            <a:off x="0" y="6155955"/>
            <a:ext cx="12192000" cy="55399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0" dirty="0">
                <a:solidFill>
                  <a:schemeClr val="tx1">
                    <a:lumMod val="50000"/>
                    <a:lumOff val="50000"/>
                  </a:schemeClr>
                </a:solidFill>
                <a:latin typeface="Helvetica" pitchFamily="2" charset="0"/>
              </a:rPr>
              <a:t>[1] J. Chen, D. Zhang, Z. Wu, F. Zhou, Q. Sun, and Y. Chen, “Contactless electrocardiogram monitoring with millimeter wave radar,” IEEE Transactions on Mobile Computing, pp. 1–17, Oct. 2022.</a:t>
            </a:r>
          </a:p>
          <a:p>
            <a:r>
              <a:rPr lang="en-US" altLang="zh-CN" sz="1000" dirty="0">
                <a:solidFill>
                  <a:schemeClr val="tx1">
                    <a:lumMod val="50000"/>
                    <a:lumOff val="50000"/>
                  </a:schemeClr>
                </a:solidFill>
                <a:effectLst/>
                <a:latin typeface="Helvetica" pitchFamily="2" charset="0"/>
              </a:rPr>
              <a:t>[3]</a:t>
            </a:r>
            <a:r>
              <a:rPr lang="zh-CN" altLang="en-US" sz="1000" dirty="0">
                <a:solidFill>
                  <a:schemeClr val="tx1">
                    <a:lumMod val="50000"/>
                    <a:lumOff val="50000"/>
                  </a:schemeClr>
                </a:solidFill>
                <a:effectLst/>
                <a:latin typeface="Helvetica" pitchFamily="2" charset="0"/>
              </a:rPr>
              <a:t> </a:t>
            </a:r>
            <a:r>
              <a:rPr lang="en-US" altLang="zh-CN" sz="1000" dirty="0">
                <a:solidFill>
                  <a:schemeClr val="tx1">
                    <a:lumMod val="50000"/>
                    <a:lumOff val="50000"/>
                  </a:schemeClr>
                </a:solidFill>
                <a:effectLst/>
                <a:latin typeface="Helvetica" pitchFamily="2" charset="0"/>
              </a:rPr>
              <a:t>U. Ha, S. </a:t>
            </a:r>
            <a:r>
              <a:rPr lang="en-US" altLang="zh-CN" sz="1000" dirty="0" err="1">
                <a:solidFill>
                  <a:schemeClr val="tx1">
                    <a:lumMod val="50000"/>
                    <a:lumOff val="50000"/>
                  </a:schemeClr>
                </a:solidFill>
                <a:effectLst/>
                <a:latin typeface="Helvetica" pitchFamily="2" charset="0"/>
              </a:rPr>
              <a:t>Assana</a:t>
            </a:r>
            <a:r>
              <a:rPr lang="en-US" altLang="zh-CN" sz="1000" dirty="0">
                <a:solidFill>
                  <a:schemeClr val="tx1">
                    <a:lumMod val="50000"/>
                    <a:lumOff val="50000"/>
                  </a:schemeClr>
                </a:solidFill>
                <a:effectLst/>
                <a:latin typeface="Helvetica" pitchFamily="2" charset="0"/>
              </a:rPr>
              <a:t>, and F. </a:t>
            </a:r>
            <a:r>
              <a:rPr lang="en-US" altLang="zh-CN" sz="1000" dirty="0" err="1">
                <a:solidFill>
                  <a:schemeClr val="tx1">
                    <a:lumMod val="50000"/>
                    <a:lumOff val="50000"/>
                  </a:schemeClr>
                </a:solidFill>
                <a:effectLst/>
                <a:latin typeface="Helvetica" pitchFamily="2" charset="0"/>
              </a:rPr>
              <a:t>Adib</a:t>
            </a:r>
            <a:r>
              <a:rPr lang="en-US" altLang="zh-CN" sz="1000" dirty="0">
                <a:solidFill>
                  <a:schemeClr val="tx1">
                    <a:lumMod val="50000"/>
                    <a:lumOff val="50000"/>
                  </a:schemeClr>
                </a:solidFill>
                <a:effectLst/>
                <a:latin typeface="Helvetica" pitchFamily="2" charset="0"/>
              </a:rPr>
              <a:t>, “Contactless </a:t>
            </a:r>
            <a:r>
              <a:rPr lang="en-US" altLang="zh-CN" sz="1000" dirty="0" err="1">
                <a:solidFill>
                  <a:schemeClr val="tx1">
                    <a:lumMod val="50000"/>
                    <a:lumOff val="50000"/>
                  </a:schemeClr>
                </a:solidFill>
                <a:effectLst/>
                <a:latin typeface="Helvetica" pitchFamily="2" charset="0"/>
              </a:rPr>
              <a:t>seismocardiography</a:t>
            </a:r>
            <a:r>
              <a:rPr lang="en-US" altLang="zh-CN" sz="1000" dirty="0">
                <a:solidFill>
                  <a:schemeClr val="tx1">
                    <a:lumMod val="50000"/>
                    <a:lumOff val="50000"/>
                  </a:schemeClr>
                </a:solidFill>
                <a:effectLst/>
                <a:latin typeface="Helvetica" pitchFamily="2" charset="0"/>
              </a:rPr>
              <a:t> via deep learning radars,” in Proceedings of the 26th Annual International Conference on Mobile Computing and Networking (</a:t>
            </a:r>
            <a:r>
              <a:rPr lang="en-US" altLang="zh-CN" sz="1000" dirty="0" err="1">
                <a:solidFill>
                  <a:schemeClr val="tx1">
                    <a:lumMod val="50000"/>
                    <a:lumOff val="50000"/>
                  </a:schemeClr>
                </a:solidFill>
                <a:effectLst/>
                <a:latin typeface="Helvetica" pitchFamily="2" charset="0"/>
              </a:rPr>
              <a:t>MobiCom</a:t>
            </a:r>
            <a:r>
              <a:rPr lang="en-US" altLang="zh-CN" sz="1000" dirty="0">
                <a:solidFill>
                  <a:schemeClr val="tx1">
                    <a:lumMod val="50000"/>
                    <a:lumOff val="50000"/>
                  </a:schemeClr>
                </a:solidFill>
                <a:effectLst/>
                <a:latin typeface="Helvetica" pitchFamily="2" charset="0"/>
              </a:rPr>
              <a:t>), pp. 114, Apr. 2020.</a:t>
            </a:r>
            <a:endParaRPr lang="en" altLang="zh-CN" sz="1000" dirty="0">
              <a:solidFill>
                <a:schemeClr val="tx1">
                  <a:lumMod val="50000"/>
                  <a:lumOff val="50000"/>
                </a:schemeClr>
              </a:solidFill>
              <a:effectLst/>
              <a:latin typeface="Helvetica" pitchFamily="2" charset="0"/>
            </a:endParaRPr>
          </a:p>
        </p:txBody>
      </p:sp>
      <p:pic>
        <p:nvPicPr>
          <p:cNvPr id="8" name="Picture 7">
            <a:extLst>
              <a:ext uri="{FF2B5EF4-FFF2-40B4-BE49-F238E27FC236}">
                <a16:creationId xmlns:a16="http://schemas.microsoft.com/office/drawing/2014/main" id="{4FF8B972-12B2-D59C-F163-DADA8D58C1FA}"/>
              </a:ext>
            </a:extLst>
          </p:cNvPr>
          <p:cNvPicPr>
            <a:picLocks noChangeAspect="1"/>
          </p:cNvPicPr>
          <p:nvPr/>
        </p:nvPicPr>
        <p:blipFill rotWithShape="1">
          <a:blip r:embed="rId4"/>
          <a:srcRect b="9547"/>
          <a:stretch/>
        </p:blipFill>
        <p:spPr>
          <a:xfrm>
            <a:off x="1430664" y="1128986"/>
            <a:ext cx="9330672" cy="2379108"/>
          </a:xfrm>
          <a:prstGeom prst="rect">
            <a:avLst/>
          </a:prstGeom>
        </p:spPr>
      </p:pic>
      <p:pic>
        <p:nvPicPr>
          <p:cNvPr id="11" name="Picture 10">
            <a:extLst>
              <a:ext uri="{FF2B5EF4-FFF2-40B4-BE49-F238E27FC236}">
                <a16:creationId xmlns:a16="http://schemas.microsoft.com/office/drawing/2014/main" id="{616216B3-315F-76C3-F231-9592A085BA86}"/>
              </a:ext>
            </a:extLst>
          </p:cNvPr>
          <p:cNvPicPr>
            <a:picLocks noChangeAspect="1"/>
          </p:cNvPicPr>
          <p:nvPr/>
        </p:nvPicPr>
        <p:blipFill>
          <a:blip r:embed="rId5"/>
          <a:stretch>
            <a:fillRect/>
          </a:stretch>
        </p:blipFill>
        <p:spPr>
          <a:xfrm>
            <a:off x="1000855" y="3925145"/>
            <a:ext cx="4275417" cy="2066053"/>
          </a:xfrm>
          <a:prstGeom prst="rect">
            <a:avLst/>
          </a:prstGeom>
        </p:spPr>
      </p:pic>
      <p:sp>
        <p:nvSpPr>
          <p:cNvPr id="12" name="矩形 32">
            <a:extLst>
              <a:ext uri="{FF2B5EF4-FFF2-40B4-BE49-F238E27FC236}">
                <a16:creationId xmlns:a16="http://schemas.microsoft.com/office/drawing/2014/main" id="{D67CA0F3-8E7E-4443-DABB-08A56A7F430C}"/>
              </a:ext>
            </a:extLst>
          </p:cNvPr>
          <p:cNvSpPr/>
          <p:nvPr/>
        </p:nvSpPr>
        <p:spPr>
          <a:xfrm rot="16200000" flipH="1">
            <a:off x="6070772" y="-2413242"/>
            <a:ext cx="50456" cy="12192000"/>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a:extLst>
              <a:ext uri="{FF2B5EF4-FFF2-40B4-BE49-F238E27FC236}">
                <a16:creationId xmlns:a16="http://schemas.microsoft.com/office/drawing/2014/main" id="{FB85940E-0E29-7B1C-299C-EEFF2AE06B2C}"/>
              </a:ext>
            </a:extLst>
          </p:cNvPr>
          <p:cNvSpPr txBox="1"/>
          <p:nvPr/>
        </p:nvSpPr>
        <p:spPr>
          <a:xfrm>
            <a:off x="0" y="973832"/>
            <a:ext cx="48282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[1]</a:t>
            </a:r>
            <a:endParaRPr lang="en-CN" sz="200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DD270088-5E1F-449E-539C-6BBD9E298014}"/>
              </a:ext>
            </a:extLst>
          </p:cNvPr>
          <p:cNvSpPr txBox="1"/>
          <p:nvPr/>
        </p:nvSpPr>
        <p:spPr>
          <a:xfrm>
            <a:off x="48225" y="3801253"/>
            <a:ext cx="48282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[3]</a:t>
            </a:r>
            <a:endParaRPr lang="en-CN" sz="2000" dirty="0">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D17646A4-01F8-4537-0F34-B3F6B24806E6}"/>
              </a:ext>
            </a:extLst>
          </p:cNvPr>
          <p:cNvPicPr>
            <a:picLocks noChangeAspect="1"/>
          </p:cNvPicPr>
          <p:nvPr/>
        </p:nvPicPr>
        <p:blipFill>
          <a:blip r:embed="rId6"/>
          <a:stretch>
            <a:fillRect/>
          </a:stretch>
        </p:blipFill>
        <p:spPr>
          <a:xfrm>
            <a:off x="5499847" y="4095995"/>
            <a:ext cx="6413126" cy="1671951"/>
          </a:xfrm>
          <a:prstGeom prst="rect">
            <a:avLst/>
          </a:prstGeom>
        </p:spPr>
      </p:pic>
    </p:spTree>
    <p:extLst>
      <p:ext uri="{BB962C8B-B14F-4D97-AF65-F5344CB8AC3E}">
        <p14:creationId xmlns:p14="http://schemas.microsoft.com/office/powerpoint/2010/main" val="1100996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59121-3EEE-E4A2-2A80-A18F3B9B6DC0}"/>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9D6D1A18-0379-22C1-FFC8-9DCA4ADB0309}"/>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DF1DE8FE-9358-0F1C-E3DC-2CFC88B36A24}"/>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865D4B23-3F47-23A2-705E-35F9F620B21D}"/>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15</a:t>
            </a:fld>
            <a:endParaRPr lang="zh-CN" altLang="en-US"/>
          </a:p>
        </p:txBody>
      </p:sp>
      <p:sp>
        <p:nvSpPr>
          <p:cNvPr id="13" name="Rectangle 6">
            <a:extLst>
              <a:ext uri="{FF2B5EF4-FFF2-40B4-BE49-F238E27FC236}">
                <a16:creationId xmlns:a16="http://schemas.microsoft.com/office/drawing/2014/main" id="{936BA09B-681F-F74E-0DED-25C3551B2C72}"/>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596370C5-A783-A60A-27F7-036ADDA78203}"/>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3AF3F983-6070-B67A-5841-B101BEBFBB11}"/>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D9FF8E02-4D05-C32D-2241-DCF83A028CB4}"/>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660934B1-9F68-7931-F0C4-693A20F4F700}"/>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B27EC8F0-2C4F-9CDC-624A-D2BC3F4F82A7}"/>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EB87F4B3-2534-ABEA-C68A-14BC6A1F5F30}"/>
                </a:ext>
              </a:extLst>
            </p:cNvPr>
            <p:cNvSpPr/>
            <p:nvPr/>
          </p:nvSpPr>
          <p:spPr>
            <a:xfrm>
              <a:off x="7218939"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11E67881-7526-7FC6-45D7-6BA512F13713}"/>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B50B54FB-1862-C4E3-CE94-13B3E287F3F5}"/>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2D2B6AA1-CE72-11E8-D189-A57864910A75}"/>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BE70A1DF-3AEF-0F10-A4E9-6910EC55BF28}"/>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Single-cycle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latin typeface="Times New Roman" panose="02020603050405020304" pitchFamily="18" charset="0"/>
              </a:rPr>
              <a:t>Preliminary</a:t>
            </a:r>
            <a:endParaRPr lang="en-US" sz="2800" b="1" dirty="0">
              <a:solidFill>
                <a:srgbClr val="000000"/>
              </a:solidFill>
              <a:effectLst/>
              <a:latin typeface="Times New Roman" panose="02020603050405020304" pitchFamily="18" charset="0"/>
            </a:endParaRPr>
          </a:p>
        </p:txBody>
      </p:sp>
      <p:pic>
        <p:nvPicPr>
          <p:cNvPr id="6" name="Picture 5">
            <a:extLst>
              <a:ext uri="{FF2B5EF4-FFF2-40B4-BE49-F238E27FC236}">
                <a16:creationId xmlns:a16="http://schemas.microsoft.com/office/drawing/2014/main" id="{922479C1-A027-0729-EF1A-237AFC9A7117}"/>
              </a:ext>
            </a:extLst>
          </p:cNvPr>
          <p:cNvPicPr>
            <a:picLocks noChangeAspect="1"/>
          </p:cNvPicPr>
          <p:nvPr/>
        </p:nvPicPr>
        <p:blipFill rotWithShape="1">
          <a:blip r:embed="rId4"/>
          <a:srcRect r="9369"/>
          <a:stretch/>
        </p:blipFill>
        <p:spPr>
          <a:xfrm>
            <a:off x="7871343" y="768216"/>
            <a:ext cx="4221713" cy="4792325"/>
          </a:xfrm>
          <a:prstGeom prst="rect">
            <a:avLst/>
          </a:prstGeom>
        </p:spPr>
      </p:pic>
      <p:sp>
        <p:nvSpPr>
          <p:cNvPr id="22" name="文本框 13">
            <a:extLst>
              <a:ext uri="{FF2B5EF4-FFF2-40B4-BE49-F238E27FC236}">
                <a16:creationId xmlns:a16="http://schemas.microsoft.com/office/drawing/2014/main" id="{88F31724-84E7-D0B4-D125-B02309D44CC1}"/>
              </a:ext>
            </a:extLst>
          </p:cNvPr>
          <p:cNvSpPr txBox="1"/>
          <p:nvPr/>
        </p:nvSpPr>
        <p:spPr>
          <a:xfrm>
            <a:off x="15814" y="979218"/>
            <a:ext cx="7867917" cy="4351384"/>
          </a:xfrm>
          <a:prstGeom prst="rect">
            <a:avLst/>
          </a:prstGeom>
          <a:noFill/>
        </p:spPr>
        <p:txBody>
          <a:bodyPr wrap="square" rtlCol="0">
            <a:spAutoFit/>
          </a:bodyPr>
          <a:lstStyle/>
          <a:p>
            <a:pPr algn="just">
              <a:lnSpc>
                <a:spcPct val="150000"/>
              </a:lnSpc>
              <a:spcBef>
                <a:spcPts val="250"/>
              </a:spcBef>
            </a:pPr>
            <a:r>
              <a:rPr lang="en-US" altLang="zh-CN" b="1" kern="100" dirty="0">
                <a:latin typeface="Times New Roman" panose="02020603050405020304" pitchFamily="18" charset="0"/>
              </a:rPr>
              <a:t>Domain</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transformation</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of</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cardiac</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features:</a:t>
            </a:r>
          </a:p>
          <a:p>
            <a:pPr marL="457200" indent="-457200" algn="just">
              <a:lnSpc>
                <a:spcPct val="150000"/>
              </a:lnSpc>
              <a:spcBef>
                <a:spcPts val="250"/>
              </a:spcBef>
              <a:buFont typeface="+mj-lt"/>
              <a:buAutoNum type="arabicPeriod"/>
            </a:pPr>
            <a:r>
              <a:rPr lang="en-US" altLang="zh-CN" kern="100" dirty="0">
                <a:latin typeface="Times New Roman" panose="02020603050405020304" pitchFamily="18" charset="0"/>
              </a:rPr>
              <a:t>ECG</a:t>
            </a:r>
            <a:r>
              <a:rPr lang="zh-CN" altLang="en-US" kern="100" dirty="0">
                <a:latin typeface="Times New Roman" panose="02020603050405020304" pitchFamily="18" charset="0"/>
              </a:rPr>
              <a:t> </a:t>
            </a:r>
            <a:r>
              <a:rPr lang="en-US" altLang="zh-CN" kern="100" dirty="0">
                <a:latin typeface="Times New Roman" panose="02020603050405020304" pitchFamily="18" charset="0"/>
              </a:rPr>
              <a:t>Feature:</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P-wave,</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QRS-complex,</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T-wave</a:t>
            </a:r>
            <a:r>
              <a:rPr lang="zh-CN" altLang="en-US" kern="100" dirty="0">
                <a:solidFill>
                  <a:srgbClr val="FF0000"/>
                </a:solidFill>
                <a:latin typeface="Times New Roman" panose="02020603050405020304" pitchFamily="18" charset="0"/>
              </a:rPr>
              <a:t> </a:t>
            </a:r>
            <a:r>
              <a:rPr lang="en-US" altLang="zh-CN" kern="100" dirty="0">
                <a:latin typeface="Times New Roman" panose="02020603050405020304" pitchFamily="18" charset="0"/>
              </a:rPr>
              <a:t>for</a:t>
            </a:r>
            <a:r>
              <a:rPr lang="zh-CN" altLang="en-US" kern="100" dirty="0">
                <a:latin typeface="Times New Roman" panose="02020603050405020304" pitchFamily="18" charset="0"/>
              </a:rPr>
              <a:t> </a:t>
            </a:r>
            <a:r>
              <a:rPr lang="en-US" altLang="zh-CN" kern="100" dirty="0">
                <a:latin typeface="Times New Roman" panose="02020603050405020304" pitchFamily="18" charset="0"/>
              </a:rPr>
              <a:t>electrical</a:t>
            </a:r>
            <a:r>
              <a:rPr lang="zh-CN" altLang="en-US" kern="100" dirty="0">
                <a:latin typeface="Times New Roman" panose="02020603050405020304" pitchFamily="18" charset="0"/>
              </a:rPr>
              <a:t> </a:t>
            </a:r>
            <a:r>
              <a:rPr lang="en-US" altLang="zh-CN" kern="100" dirty="0">
                <a:latin typeface="Times New Roman" panose="02020603050405020304" pitchFamily="18" charset="0"/>
              </a:rPr>
              <a:t>activities</a:t>
            </a:r>
            <a:r>
              <a:rPr lang="zh-CN" altLang="en-US" kern="100" dirty="0">
                <a:latin typeface="Times New Roman" panose="02020603050405020304" pitchFamily="18" charset="0"/>
              </a:rPr>
              <a:t> </a:t>
            </a:r>
            <a:r>
              <a:rPr lang="en-US" altLang="zh-CN" kern="100" dirty="0">
                <a:latin typeface="Times New Roman" panose="02020603050405020304" pitchFamily="18" charset="0"/>
              </a:rPr>
              <a:t>of</a:t>
            </a:r>
            <a:r>
              <a:rPr lang="zh-CN" altLang="en-US" kern="100" dirty="0">
                <a:latin typeface="Times New Roman" panose="02020603050405020304" pitchFamily="18" charset="0"/>
              </a:rPr>
              <a:t> </a:t>
            </a:r>
            <a:r>
              <a:rPr lang="en-US" altLang="zh-CN" kern="100" dirty="0">
                <a:latin typeface="Times New Roman" panose="02020603050405020304" pitchFamily="18" charset="0"/>
              </a:rPr>
              <a:t>atrial/ ventricular depolarization/repolarization</a:t>
            </a:r>
            <a:r>
              <a:rPr lang="zh-CN" altLang="en-US" kern="100" dirty="0">
                <a:latin typeface="Times New Roman" panose="02020603050405020304" pitchFamily="18" charset="0"/>
              </a:rPr>
              <a:t> </a:t>
            </a:r>
            <a:r>
              <a:rPr lang="en-US" altLang="zh-CN" kern="100" dirty="0">
                <a:latin typeface="Times New Roman" panose="02020603050405020304" pitchFamily="18" charset="0"/>
              </a:rPr>
              <a:t>(</a:t>
            </a:r>
            <a:r>
              <a:rPr lang="zh-CN" altLang="en-US" kern="100" dirty="0">
                <a:latin typeface="Times New Roman" panose="02020603050405020304" pitchFamily="18" charset="0"/>
              </a:rPr>
              <a:t>心房</a:t>
            </a:r>
            <a:r>
              <a:rPr lang="en-US" altLang="zh-CN" kern="100" dirty="0">
                <a:latin typeface="Times New Roman" panose="02020603050405020304" pitchFamily="18" charset="0"/>
              </a:rPr>
              <a:t>/</a:t>
            </a:r>
            <a:r>
              <a:rPr lang="zh-CN" altLang="en-US" kern="100" dirty="0">
                <a:latin typeface="Times New Roman" panose="02020603050405020304" pitchFamily="18" charset="0"/>
              </a:rPr>
              <a:t>心室 去极化</a:t>
            </a:r>
            <a:r>
              <a:rPr lang="en-US" altLang="zh-CN" kern="100" dirty="0">
                <a:latin typeface="Times New Roman" panose="02020603050405020304" pitchFamily="18" charset="0"/>
              </a:rPr>
              <a:t>/</a:t>
            </a:r>
            <a:r>
              <a:rPr lang="zh-CN" altLang="en-US" kern="100" dirty="0">
                <a:latin typeface="Times New Roman" panose="02020603050405020304" pitchFamily="18" charset="0"/>
              </a:rPr>
              <a:t>复极化</a:t>
            </a:r>
            <a:r>
              <a:rPr lang="en-US" altLang="zh-CN" kern="100" dirty="0">
                <a:latin typeface="Times New Roman" panose="02020603050405020304" pitchFamily="18" charset="0"/>
              </a:rPr>
              <a:t>).</a:t>
            </a:r>
          </a:p>
          <a:p>
            <a:pPr marL="457200" indent="-457200" algn="just">
              <a:lnSpc>
                <a:spcPct val="150000"/>
              </a:lnSpc>
              <a:spcBef>
                <a:spcPts val="250"/>
              </a:spcBef>
              <a:buFont typeface="+mj-lt"/>
              <a:buAutoNum type="arabicPeriod"/>
            </a:pPr>
            <a:r>
              <a:rPr lang="en-US" altLang="zh-CN" kern="100" dirty="0">
                <a:latin typeface="Times New Roman" panose="02020603050405020304" pitchFamily="18" charset="0"/>
              </a:rPr>
              <a:t>SCG</a:t>
            </a:r>
            <a:r>
              <a:rPr lang="zh-CN" altLang="en-US" kern="100" dirty="0">
                <a:latin typeface="Times New Roman" panose="02020603050405020304" pitchFamily="18" charset="0"/>
              </a:rPr>
              <a:t> </a:t>
            </a:r>
            <a:r>
              <a:rPr lang="en-US" altLang="zh-CN" kern="100" dirty="0">
                <a:latin typeface="Times New Roman" panose="02020603050405020304" pitchFamily="18" charset="0"/>
              </a:rPr>
              <a:t>Features:</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excitation–contraction coupling</a:t>
            </a:r>
            <a:r>
              <a:rPr lang="zh-CN" altLang="en-US" kern="100" dirty="0">
                <a:latin typeface="Times New Roman" panose="02020603050405020304" pitchFamily="18" charset="0"/>
              </a:rPr>
              <a:t> </a:t>
            </a:r>
            <a:r>
              <a:rPr lang="en-US" altLang="zh-CN" kern="100" dirty="0">
                <a:latin typeface="Times New Roman" panose="02020603050405020304" pitchFamily="18" charset="0"/>
              </a:rPr>
              <a:t>caused</a:t>
            </a:r>
            <a:r>
              <a:rPr lang="zh-CN" altLang="en-US" kern="100" dirty="0">
                <a:latin typeface="Times New Roman" panose="02020603050405020304" pitchFamily="18" charset="0"/>
              </a:rPr>
              <a:t> </a:t>
            </a:r>
            <a:r>
              <a:rPr lang="en-US" altLang="zh-CN" kern="100" dirty="0">
                <a:latin typeface="Times New Roman" panose="02020603050405020304" pitchFamily="18" charset="0"/>
              </a:rPr>
              <a:t>valve</a:t>
            </a:r>
            <a:r>
              <a:rPr lang="zh-CN" altLang="en-US" kern="100" dirty="0">
                <a:latin typeface="Times New Roman" panose="02020603050405020304" pitchFamily="18" charset="0"/>
              </a:rPr>
              <a:t> </a:t>
            </a:r>
            <a:r>
              <a:rPr lang="en-US" altLang="zh-CN" kern="100" dirty="0">
                <a:latin typeface="Times New Roman" panose="02020603050405020304" pitchFamily="18" charset="0"/>
              </a:rPr>
              <a:t>(</a:t>
            </a:r>
            <a:r>
              <a:rPr lang="zh-CN" altLang="en-US" kern="100" dirty="0">
                <a:latin typeface="Times New Roman" panose="02020603050405020304" pitchFamily="18" charset="0"/>
              </a:rPr>
              <a:t>主动脉瓣</a:t>
            </a:r>
            <a:r>
              <a:rPr lang="en-US" altLang="zh-CN" kern="100" dirty="0">
                <a:latin typeface="Times New Roman" panose="02020603050405020304" pitchFamily="18" charset="0"/>
              </a:rPr>
              <a:t>) opening/closure (</a:t>
            </a:r>
            <a:r>
              <a:rPr lang="en-US" altLang="zh-CN" kern="100" dirty="0">
                <a:solidFill>
                  <a:srgbClr val="FF0000"/>
                </a:solidFill>
                <a:latin typeface="Times New Roman" panose="02020603050405020304" pitchFamily="18" charset="0"/>
              </a:rPr>
              <a:t>AO/AC</a:t>
            </a:r>
            <a:r>
              <a:rPr lang="en-US" altLang="zh-CN" kern="100" dirty="0">
                <a:latin typeface="Times New Roman" panose="02020603050405020304" pitchFamily="18" charset="0"/>
              </a:rPr>
              <a:t>) and mitral valve</a:t>
            </a:r>
            <a:r>
              <a:rPr lang="zh-CN" altLang="en-US" kern="100" dirty="0">
                <a:latin typeface="Times New Roman" panose="02020603050405020304" pitchFamily="18" charset="0"/>
              </a:rPr>
              <a:t> </a:t>
            </a:r>
            <a:r>
              <a:rPr lang="en-US" altLang="zh-CN" kern="100" dirty="0">
                <a:latin typeface="Times New Roman" panose="02020603050405020304" pitchFamily="18" charset="0"/>
              </a:rPr>
              <a:t>(</a:t>
            </a:r>
            <a:r>
              <a:rPr lang="zh-CN" altLang="en-US" kern="100" dirty="0">
                <a:latin typeface="Times New Roman" panose="02020603050405020304" pitchFamily="18" charset="0"/>
              </a:rPr>
              <a:t>二尖瓣</a:t>
            </a:r>
            <a:r>
              <a:rPr lang="en-US" altLang="zh-CN" kern="100" dirty="0">
                <a:latin typeface="Times New Roman" panose="02020603050405020304" pitchFamily="18" charset="0"/>
              </a:rPr>
              <a:t>) opening/closure (</a:t>
            </a:r>
            <a:r>
              <a:rPr lang="en-US" altLang="zh-CN" kern="100" dirty="0">
                <a:solidFill>
                  <a:srgbClr val="FF0000"/>
                </a:solidFill>
                <a:latin typeface="Times New Roman" panose="02020603050405020304" pitchFamily="18" charset="0"/>
              </a:rPr>
              <a:t>MO/MC</a:t>
            </a:r>
            <a:r>
              <a:rPr lang="en-US" altLang="zh-CN" kern="100" dirty="0">
                <a:latin typeface="Times New Roman" panose="02020603050405020304" pitchFamily="18" charset="0"/>
              </a:rPr>
              <a:t>)</a:t>
            </a:r>
          </a:p>
          <a:p>
            <a:pPr marL="457200" indent="-457200" algn="just">
              <a:lnSpc>
                <a:spcPct val="150000"/>
              </a:lnSpc>
              <a:spcBef>
                <a:spcPts val="250"/>
              </a:spcBef>
              <a:buFont typeface="+mj-lt"/>
              <a:buAutoNum type="arabicPeriod"/>
            </a:pPr>
            <a:r>
              <a:rPr lang="en-US" altLang="zh-CN" kern="100" dirty="0">
                <a:latin typeface="Times New Roman" panose="02020603050405020304" pitchFamily="18" charset="0"/>
              </a:rPr>
              <a:t>Radar</a:t>
            </a:r>
            <a:r>
              <a:rPr lang="zh-CN" altLang="en-US" kern="100" dirty="0">
                <a:latin typeface="Times New Roman" panose="02020603050405020304" pitchFamily="18" charset="0"/>
              </a:rPr>
              <a:t> </a:t>
            </a:r>
            <a:r>
              <a:rPr lang="en-US" altLang="zh-CN" kern="100" dirty="0">
                <a:latin typeface="Times New Roman" panose="02020603050405020304" pitchFamily="18" charset="0"/>
              </a:rPr>
              <a:t>Feature:</a:t>
            </a:r>
            <a:r>
              <a:rPr lang="zh-CN" altLang="en-US" kern="100" dirty="0">
                <a:latin typeface="Times New Roman" panose="02020603050405020304" pitchFamily="18" charset="0"/>
              </a:rPr>
              <a:t> </a:t>
            </a:r>
            <a:r>
              <a:rPr lang="en-US" altLang="zh-CN" kern="100" dirty="0">
                <a:latin typeface="Times New Roman" panose="02020603050405020304" pitchFamily="18" charset="0"/>
              </a:rPr>
              <a:t>Similar</a:t>
            </a:r>
            <a:r>
              <a:rPr lang="zh-CN" altLang="en-US" kern="100" dirty="0">
                <a:latin typeface="Times New Roman" panose="02020603050405020304" pitchFamily="18" charset="0"/>
              </a:rPr>
              <a:t> </a:t>
            </a:r>
            <a:r>
              <a:rPr lang="en-US" altLang="zh-CN" kern="100" dirty="0">
                <a:latin typeface="Times New Roman" panose="02020603050405020304" pitchFamily="18" charset="0"/>
              </a:rPr>
              <a:t>with</a:t>
            </a:r>
            <a:r>
              <a:rPr lang="zh-CN" altLang="en-US" kern="100" dirty="0">
                <a:latin typeface="Times New Roman" panose="02020603050405020304" pitchFamily="18" charset="0"/>
              </a:rPr>
              <a:t> </a:t>
            </a:r>
            <a:r>
              <a:rPr lang="en-US" altLang="zh-CN" kern="100" dirty="0">
                <a:latin typeface="Times New Roman" panose="02020603050405020304" pitchFamily="18" charset="0"/>
              </a:rPr>
              <a:t>SCG</a:t>
            </a:r>
            <a:r>
              <a:rPr lang="zh-CN" altLang="en-US" kern="100" dirty="0">
                <a:latin typeface="Times New Roman" panose="02020603050405020304" pitchFamily="18" charset="0"/>
              </a:rPr>
              <a:t> </a:t>
            </a:r>
            <a:r>
              <a:rPr lang="en-US" altLang="zh-CN" kern="100" dirty="0">
                <a:latin typeface="Times New Roman" panose="02020603050405020304" pitchFamily="18" charset="0"/>
              </a:rPr>
              <a:t>but</a:t>
            </a:r>
            <a:r>
              <a:rPr lang="zh-CN" altLang="en-US" kern="100" dirty="0">
                <a:latin typeface="Times New Roman" panose="02020603050405020304" pitchFamily="18" charset="0"/>
              </a:rPr>
              <a:t> </a:t>
            </a:r>
            <a:r>
              <a:rPr lang="en-US" altLang="zh-CN" kern="100" dirty="0">
                <a:latin typeface="Times New Roman" panose="02020603050405020304" pitchFamily="18" charset="0"/>
              </a:rPr>
              <a:t>only</a:t>
            </a:r>
            <a:r>
              <a:rPr lang="zh-CN" altLang="en-US" kern="100" dirty="0">
                <a:latin typeface="Times New Roman" panose="02020603050405020304" pitchFamily="18" charset="0"/>
              </a:rPr>
              <a:t> </a:t>
            </a:r>
            <a:r>
              <a:rPr lang="en-US" altLang="zh-CN" kern="100" dirty="0">
                <a:latin typeface="Times New Roman" panose="02020603050405020304" pitchFamily="18" charset="0"/>
              </a:rPr>
              <a:t>with</a:t>
            </a:r>
            <a:r>
              <a:rPr lang="zh-CN" altLang="en-US" kern="100" dirty="0">
                <a:latin typeface="Times New Roman" panose="02020603050405020304" pitchFamily="18" charset="0"/>
              </a:rPr>
              <a:t> </a:t>
            </a:r>
            <a:r>
              <a:rPr lang="en-US" altLang="zh-CN" kern="100" dirty="0">
                <a:latin typeface="Times New Roman" panose="02020603050405020304" pitchFamily="18" charset="0"/>
              </a:rPr>
              <a:t>two</a:t>
            </a:r>
            <a:r>
              <a:rPr lang="zh-CN" altLang="en-US" kern="100" dirty="0">
                <a:latin typeface="Times New Roman" panose="02020603050405020304" pitchFamily="18" charset="0"/>
              </a:rPr>
              <a:t> </a:t>
            </a:r>
            <a:r>
              <a:rPr lang="en-US" altLang="zh-CN" kern="100" dirty="0">
                <a:latin typeface="Times New Roman" panose="02020603050405020304" pitchFamily="18" charset="0"/>
              </a:rPr>
              <a:t>prominent</a:t>
            </a:r>
            <a:r>
              <a:rPr lang="zh-CN" altLang="en-US" kern="100" dirty="0">
                <a:latin typeface="Times New Roman" panose="02020603050405020304" pitchFamily="18" charset="0"/>
              </a:rPr>
              <a:t> </a:t>
            </a:r>
            <a:r>
              <a:rPr lang="en-US" altLang="zh-CN" kern="100" dirty="0">
                <a:latin typeface="Times New Roman" panose="02020603050405020304" pitchFamily="18" charset="0"/>
              </a:rPr>
              <a:t>vibrations</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v1</a:t>
            </a:r>
            <a:r>
              <a:rPr lang="zh-CN" altLang="en-US" kern="100" dirty="0">
                <a:solidFill>
                  <a:srgbClr val="FF0000"/>
                </a:solidFill>
                <a:latin typeface="Times New Roman" panose="02020603050405020304" pitchFamily="18" charset="0"/>
              </a:rPr>
              <a:t> </a:t>
            </a:r>
            <a:r>
              <a:rPr lang="en-US" altLang="zh-CN" kern="100" dirty="0">
                <a:latin typeface="Times New Roman" panose="02020603050405020304" pitchFamily="18" charset="0"/>
              </a:rPr>
              <a:t>and</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v2</a:t>
            </a:r>
            <a:r>
              <a:rPr lang="zh-CN" altLang="en-US" kern="100" dirty="0">
                <a:latin typeface="Times New Roman" panose="02020603050405020304" pitchFamily="18" charset="0"/>
              </a:rPr>
              <a:t> </a:t>
            </a:r>
            <a:r>
              <a:rPr lang="en-US" altLang="zh-CN" kern="100" dirty="0">
                <a:latin typeface="Times New Roman" panose="02020603050405020304" pitchFamily="18" charset="0"/>
              </a:rPr>
              <a:t>induced</a:t>
            </a:r>
            <a:r>
              <a:rPr lang="zh-CN" altLang="en-US" kern="100" dirty="0">
                <a:latin typeface="Times New Roman" panose="02020603050405020304" pitchFamily="18" charset="0"/>
              </a:rPr>
              <a:t> </a:t>
            </a:r>
            <a:r>
              <a:rPr lang="en-US" altLang="zh-CN" kern="100" dirty="0">
                <a:latin typeface="Times New Roman" panose="02020603050405020304" pitchFamily="18" charset="0"/>
              </a:rPr>
              <a:t>by</a:t>
            </a:r>
            <a:r>
              <a:rPr lang="zh-CN" altLang="en-US" kern="100" dirty="0">
                <a:latin typeface="Times New Roman" panose="02020603050405020304" pitchFamily="18" charset="0"/>
              </a:rPr>
              <a:t> </a:t>
            </a:r>
            <a:r>
              <a:rPr lang="en-US" altLang="zh-CN" kern="100" dirty="0">
                <a:latin typeface="Times New Roman" panose="02020603050405020304" pitchFamily="18" charset="0"/>
              </a:rPr>
              <a:t>AO</a:t>
            </a:r>
            <a:r>
              <a:rPr lang="zh-CN" altLang="en-US" kern="100" dirty="0">
                <a:latin typeface="Times New Roman" panose="02020603050405020304" pitchFamily="18" charset="0"/>
              </a:rPr>
              <a:t> </a:t>
            </a:r>
            <a:r>
              <a:rPr lang="en-US" altLang="zh-CN" kern="100" dirty="0">
                <a:latin typeface="Times New Roman" panose="02020603050405020304" pitchFamily="18" charset="0"/>
              </a:rPr>
              <a:t>and</a:t>
            </a:r>
            <a:r>
              <a:rPr lang="zh-CN" altLang="en-US" kern="100" dirty="0">
                <a:latin typeface="Times New Roman" panose="02020603050405020304" pitchFamily="18" charset="0"/>
              </a:rPr>
              <a:t> </a:t>
            </a:r>
            <a:r>
              <a:rPr lang="en-US" altLang="zh-CN" kern="100" dirty="0">
                <a:latin typeface="Times New Roman" panose="02020603050405020304" pitchFamily="18" charset="0"/>
              </a:rPr>
              <a:t>AC.</a:t>
            </a:r>
          </a:p>
          <a:p>
            <a:pPr marL="457200" indent="-457200" algn="just">
              <a:lnSpc>
                <a:spcPct val="150000"/>
              </a:lnSpc>
              <a:spcBef>
                <a:spcPts val="250"/>
              </a:spcBef>
              <a:buFont typeface="+mj-lt"/>
              <a:buAutoNum type="arabicPeriod"/>
            </a:pPr>
            <a:r>
              <a:rPr lang="en-US" altLang="zh-CN" kern="100" dirty="0">
                <a:latin typeface="Times New Roman" panose="02020603050405020304" pitchFamily="18" charset="0"/>
              </a:rPr>
              <a:t>Heart muscle contraction has a </a:t>
            </a:r>
            <a:r>
              <a:rPr lang="en-US" altLang="zh-CN" kern="100" dirty="0">
                <a:solidFill>
                  <a:srgbClr val="FF0000"/>
                </a:solidFill>
                <a:latin typeface="Times New Roman" panose="02020603050405020304" pitchFamily="18" charset="0"/>
              </a:rPr>
              <a:t>pulsatile nature</a:t>
            </a:r>
            <a:r>
              <a:rPr lang="en-US" altLang="zh-CN" kern="100" dirty="0">
                <a:latin typeface="Times New Roman" panose="02020603050405020304" pitchFamily="18" charset="0"/>
              </a:rPr>
              <a:t>, and the bones/tissues in chest area introduce the extra </a:t>
            </a:r>
            <a:r>
              <a:rPr lang="en-US" altLang="zh-CN" kern="100" dirty="0">
                <a:solidFill>
                  <a:srgbClr val="FF0000"/>
                </a:solidFill>
                <a:latin typeface="Times New Roman" panose="02020603050405020304" pitchFamily="18" charset="0"/>
              </a:rPr>
              <a:t>damping</a:t>
            </a:r>
            <a:r>
              <a:rPr lang="en-US" altLang="zh-CN" kern="100" dirty="0">
                <a:latin typeface="Times New Roman" panose="02020603050405020304" pitchFamily="18" charset="0"/>
              </a:rPr>
              <a:t> into the pulse</a:t>
            </a:r>
            <a:r>
              <a:rPr lang="zh-CN" altLang="en-US" kern="100" dirty="0">
                <a:latin typeface="Times New Roman" panose="02020603050405020304" pitchFamily="18" charset="0"/>
              </a:rPr>
              <a:t> </a:t>
            </a:r>
            <a:r>
              <a:rPr lang="en-US" altLang="zh-CN" kern="100" dirty="0">
                <a:latin typeface="Times New Roman" panose="02020603050405020304" pitchFamily="18" charset="0"/>
              </a:rPr>
              <a:t>[4],</a:t>
            </a:r>
            <a:r>
              <a:rPr lang="zh-CN" altLang="en-US" kern="100" dirty="0">
                <a:latin typeface="Times New Roman" panose="02020603050405020304" pitchFamily="18" charset="0"/>
              </a:rPr>
              <a:t> </a:t>
            </a:r>
            <a:r>
              <a:rPr lang="en-US" altLang="zh-CN" kern="100" dirty="0">
                <a:latin typeface="Times New Roman" panose="02020603050405020304" pitchFamily="18" charset="0"/>
              </a:rPr>
              <a:t>[5].</a:t>
            </a:r>
          </a:p>
        </p:txBody>
      </p:sp>
      <p:sp>
        <p:nvSpPr>
          <p:cNvPr id="23" name="矩形 16">
            <a:extLst>
              <a:ext uri="{FF2B5EF4-FFF2-40B4-BE49-F238E27FC236}">
                <a16:creationId xmlns:a16="http://schemas.microsoft.com/office/drawing/2014/main" id="{C3E9D859-68E6-A7EA-BE44-7490ECDCD7C6}"/>
              </a:ext>
            </a:extLst>
          </p:cNvPr>
          <p:cNvSpPr/>
          <p:nvPr/>
        </p:nvSpPr>
        <p:spPr>
          <a:xfrm>
            <a:off x="0" y="6027805"/>
            <a:ext cx="12192000" cy="55399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0" dirty="0">
                <a:solidFill>
                  <a:schemeClr val="tx1">
                    <a:lumMod val="50000"/>
                    <a:lumOff val="50000"/>
                  </a:schemeClr>
                </a:solidFill>
                <a:latin typeface="Helvetica" pitchFamily="2" charset="0"/>
              </a:rPr>
              <a:t>[4] M. </a:t>
            </a:r>
            <a:r>
              <a:rPr lang="en-US" altLang="zh-CN" sz="1000" dirty="0" err="1">
                <a:solidFill>
                  <a:schemeClr val="tx1">
                    <a:lumMod val="50000"/>
                    <a:lumOff val="50000"/>
                  </a:schemeClr>
                </a:solidFill>
                <a:latin typeface="Helvetica" pitchFamily="2" charset="0"/>
              </a:rPr>
              <a:t>Nosrati</a:t>
            </a:r>
            <a:r>
              <a:rPr lang="en-US" altLang="zh-CN" sz="1000" dirty="0">
                <a:solidFill>
                  <a:schemeClr val="tx1">
                    <a:lumMod val="50000"/>
                    <a:lumOff val="50000"/>
                  </a:schemeClr>
                </a:solidFill>
                <a:latin typeface="Helvetica" pitchFamily="2" charset="0"/>
              </a:rPr>
              <a:t> and N. </a:t>
            </a:r>
            <a:r>
              <a:rPr lang="en-US" altLang="zh-CN" sz="1000" dirty="0" err="1">
                <a:solidFill>
                  <a:schemeClr val="tx1">
                    <a:lumMod val="50000"/>
                    <a:lumOff val="50000"/>
                  </a:schemeClr>
                </a:solidFill>
                <a:latin typeface="Helvetica" pitchFamily="2" charset="0"/>
              </a:rPr>
              <a:t>Tavassolian</a:t>
            </a:r>
            <a:r>
              <a:rPr lang="en-US" altLang="zh-CN" sz="1000" dirty="0">
                <a:solidFill>
                  <a:schemeClr val="tx1">
                    <a:lumMod val="50000"/>
                    <a:lumOff val="50000"/>
                  </a:schemeClr>
                </a:solidFill>
                <a:latin typeface="Helvetica" pitchFamily="2" charset="0"/>
              </a:rPr>
              <a:t>, “High-accuracy heart rate variability monitoring using Doppler radar based on Gaussian pulse train modeling and FTPR algorithm,” IEEE Transactions on Microwave Theory and Techniques, vol. 66, no. 1, pp. 556–567, Jan. 2017.</a:t>
            </a:r>
          </a:p>
          <a:p>
            <a:r>
              <a:rPr lang="en-US" altLang="zh-CN" sz="1000" dirty="0">
                <a:solidFill>
                  <a:schemeClr val="tx1">
                    <a:lumMod val="50000"/>
                    <a:lumOff val="50000"/>
                  </a:schemeClr>
                </a:solidFill>
                <a:effectLst/>
                <a:latin typeface="Helvetica" pitchFamily="2" charset="0"/>
              </a:rPr>
              <a:t>[5]</a:t>
            </a:r>
            <a:r>
              <a:rPr lang="zh-CN" altLang="en-US" sz="1000" dirty="0">
                <a:solidFill>
                  <a:schemeClr val="tx1">
                    <a:lumMod val="50000"/>
                    <a:lumOff val="50000"/>
                  </a:schemeClr>
                </a:solidFill>
                <a:effectLst/>
                <a:latin typeface="Helvetica" pitchFamily="2" charset="0"/>
              </a:rPr>
              <a:t> </a:t>
            </a:r>
            <a:r>
              <a:rPr lang="en-US" altLang="zh-CN" sz="1000" dirty="0">
                <a:solidFill>
                  <a:schemeClr val="tx1">
                    <a:lumMod val="50000"/>
                    <a:lumOff val="50000"/>
                  </a:schemeClr>
                </a:solidFill>
                <a:effectLst/>
                <a:latin typeface="Helvetica" pitchFamily="2" charset="0"/>
              </a:rPr>
              <a:t>D. R. Morgan and M. G. </a:t>
            </a:r>
            <a:r>
              <a:rPr lang="en-US" altLang="zh-CN" sz="1000" dirty="0" err="1">
                <a:solidFill>
                  <a:schemeClr val="tx1">
                    <a:lumMod val="50000"/>
                    <a:lumOff val="50000"/>
                  </a:schemeClr>
                </a:solidFill>
                <a:effectLst/>
                <a:latin typeface="Helvetica" pitchFamily="2" charset="0"/>
              </a:rPr>
              <a:t>Zierdt</a:t>
            </a:r>
            <a:r>
              <a:rPr lang="en-US" altLang="zh-CN" sz="1000" dirty="0">
                <a:solidFill>
                  <a:schemeClr val="tx1">
                    <a:lumMod val="50000"/>
                    <a:lumOff val="50000"/>
                  </a:schemeClr>
                </a:solidFill>
                <a:effectLst/>
                <a:latin typeface="Helvetica" pitchFamily="2" charset="0"/>
              </a:rPr>
              <a:t>, “Novel signal processing techniques for doppler radar cardiopulmonary sensing,” Signal Processing, vol. 89, no. 1, pp. 45–66, Jan. 2009.</a:t>
            </a:r>
            <a:endParaRPr lang="en" altLang="zh-CN" sz="1000" dirty="0">
              <a:solidFill>
                <a:schemeClr val="tx1">
                  <a:lumMod val="50000"/>
                  <a:lumOff val="50000"/>
                </a:schemeClr>
              </a:solidFill>
              <a:effectLst/>
              <a:latin typeface="Helvetica" pitchFamily="2" charset="0"/>
            </a:endParaRPr>
          </a:p>
        </p:txBody>
      </p:sp>
    </p:spTree>
    <p:extLst>
      <p:ext uri="{BB962C8B-B14F-4D97-AF65-F5344CB8AC3E}">
        <p14:creationId xmlns:p14="http://schemas.microsoft.com/office/powerpoint/2010/main" val="655235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35A51-93A4-570B-E72B-3268D7418BFB}"/>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887E0193-66C5-F480-7C21-D462103276DB}"/>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58EDD817-E04A-37FE-C714-8CA95B409EE8}"/>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E9D1AD6-3276-6740-D998-34350E569C88}"/>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16</a:t>
            </a:fld>
            <a:endParaRPr lang="zh-CN" altLang="en-US"/>
          </a:p>
        </p:txBody>
      </p:sp>
      <p:sp>
        <p:nvSpPr>
          <p:cNvPr id="13" name="Rectangle 6">
            <a:extLst>
              <a:ext uri="{FF2B5EF4-FFF2-40B4-BE49-F238E27FC236}">
                <a16:creationId xmlns:a16="http://schemas.microsoft.com/office/drawing/2014/main" id="{DFD717C9-E3D6-8C7F-9AEE-ABF2BAA71CF8}"/>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68F454B0-221D-AB0A-8290-04BEA166A1A7}"/>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B8D0C8B0-916B-8381-2232-7D1A1F71E02F}"/>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53D8BF71-0170-4DEF-8D64-97543F74FD59}"/>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339BE24F-44C8-4DE5-E651-B3C0A59D521E}"/>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092D8D4E-9680-4496-27E4-813BCE96B663}"/>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4ABDEC3B-F5FC-A980-7B8B-4D4B891CCCAE}"/>
                </a:ext>
              </a:extLst>
            </p:cNvPr>
            <p:cNvSpPr/>
            <p:nvPr/>
          </p:nvSpPr>
          <p:spPr>
            <a:xfrm>
              <a:off x="7218939"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91A3DEFE-1EBC-E8DA-9A8A-73A23A017623}"/>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DD002A30-152E-4538-A8BD-27F3C61F6D70}"/>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6BB41DA7-B6A9-46C0-9639-C20A7066A122}"/>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CF6C755E-8DAA-46B5-BB89-723C169DBC22}"/>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Single-cycle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latin typeface="Times New Roman" panose="02020603050405020304" pitchFamily="18" charset="0"/>
              </a:rPr>
              <a:t>Contributions</a:t>
            </a:r>
            <a:endParaRPr lang="en-US" sz="2800" b="1" dirty="0">
              <a:solidFill>
                <a:srgbClr val="000000"/>
              </a:solidFill>
              <a:effectLst/>
              <a:latin typeface="Times New Roman" panose="02020603050405020304" pitchFamily="18" charset="0"/>
            </a:endParaRPr>
          </a:p>
        </p:txBody>
      </p:sp>
      <p:sp>
        <p:nvSpPr>
          <p:cNvPr id="3" name="文本框 14">
            <a:extLst>
              <a:ext uri="{FF2B5EF4-FFF2-40B4-BE49-F238E27FC236}">
                <a16:creationId xmlns:a16="http://schemas.microsoft.com/office/drawing/2014/main" id="{A51706E2-05ED-0A74-4038-122F9C447FDB}"/>
              </a:ext>
            </a:extLst>
          </p:cNvPr>
          <p:cNvSpPr txBox="1"/>
          <p:nvPr/>
        </p:nvSpPr>
        <p:spPr>
          <a:xfrm>
            <a:off x="135634" y="954405"/>
            <a:ext cx="6877814" cy="348191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250"/>
              </a:spcBef>
            </a:pPr>
            <a:r>
              <a:rPr lang="en-US" altLang="zh-CN" b="1" kern="100" dirty="0">
                <a:latin typeface="Times New Roman" panose="02020603050405020304" pitchFamily="18" charset="0"/>
              </a:rPr>
              <a:t>Contributions:</a:t>
            </a:r>
          </a:p>
          <a:p>
            <a:pPr marL="457200" indent="-457200" algn="just">
              <a:lnSpc>
                <a:spcPct val="150000"/>
              </a:lnSpc>
              <a:spcBef>
                <a:spcPts val="250"/>
              </a:spcBef>
              <a:buAutoNum type="arabicPeriod"/>
            </a:pPr>
            <a:r>
              <a:rPr lang="en-US" altLang="zh-CN" kern="100" dirty="0">
                <a:latin typeface="Times New Roman" panose="02020603050405020304" pitchFamily="18" charset="0"/>
              </a:rPr>
              <a:t>Propose</a:t>
            </a:r>
            <a:r>
              <a:rPr lang="zh-CN" altLang="en-US" kern="100" dirty="0">
                <a:latin typeface="Times New Roman" panose="02020603050405020304" pitchFamily="18" charset="0"/>
              </a:rPr>
              <a:t> </a:t>
            </a:r>
            <a:r>
              <a:rPr lang="en-US" altLang="zh-CN" kern="100" dirty="0">
                <a:latin typeface="Times New Roman" panose="02020603050405020304" pitchFamily="18" charset="0"/>
              </a:rPr>
              <a:t>the</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signal</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model</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in terms of fine-grained cardiac features</a:t>
            </a:r>
            <a:r>
              <a:rPr lang="en-US" altLang="zh-CN" kern="100" dirty="0">
                <a:latin typeface="Times New Roman" panose="02020603050405020304" pitchFamily="18" charset="0"/>
              </a:rPr>
              <a:t>.</a:t>
            </a:r>
          </a:p>
          <a:p>
            <a:pPr marL="457200" indent="-457200" algn="just">
              <a:lnSpc>
                <a:spcPct val="150000"/>
              </a:lnSpc>
              <a:spcBef>
                <a:spcPts val="250"/>
              </a:spcBef>
              <a:buAutoNum type="arabicPeriod"/>
            </a:pPr>
            <a:r>
              <a:rPr lang="en-US" altLang="zh-CN" kern="100" dirty="0">
                <a:latin typeface="Times New Roman" panose="02020603050405020304" pitchFamily="18" charset="0"/>
              </a:rPr>
              <a:t>Design</a:t>
            </a:r>
            <a:r>
              <a:rPr lang="zh-CN" altLang="en-US" kern="100" dirty="0">
                <a:latin typeface="Times New Roman" panose="02020603050405020304" pitchFamily="18" charset="0"/>
              </a:rPr>
              <a:t> </a:t>
            </a:r>
            <a:r>
              <a:rPr lang="en-US" altLang="zh-CN" kern="100" dirty="0">
                <a:latin typeface="Times New Roman" panose="02020603050405020304" pitchFamily="18" charset="0"/>
              </a:rPr>
              <a:t>an ODE-embedded module </a:t>
            </a:r>
            <a:r>
              <a:rPr lang="en-US" altLang="zh-CN" kern="100" dirty="0">
                <a:solidFill>
                  <a:srgbClr val="FF0000"/>
                </a:solidFill>
                <a:latin typeface="Times New Roman" panose="02020603050405020304" pitchFamily="18" charset="0"/>
              </a:rPr>
              <a:t>SCEG</a:t>
            </a:r>
            <a:r>
              <a:rPr lang="en-US" altLang="zh-CN" kern="100" dirty="0">
                <a:latin typeface="Times New Roman" panose="02020603050405020304" pitchFamily="18" charset="0"/>
              </a:rPr>
              <a:t> to </a:t>
            </a:r>
            <a:r>
              <a:rPr lang="en-US" altLang="zh-CN" kern="100" dirty="0">
                <a:solidFill>
                  <a:srgbClr val="FF0000"/>
                </a:solidFill>
                <a:latin typeface="Times New Roman" panose="02020603050405020304" pitchFamily="18" charset="0"/>
              </a:rPr>
              <a:t>parameterize the radar signal</a:t>
            </a:r>
            <a:r>
              <a:rPr lang="en-US" altLang="zh-CN" kern="100" dirty="0">
                <a:latin typeface="Times New Roman" panose="02020603050405020304" pitchFamily="18" charset="0"/>
              </a:rPr>
              <a:t> into sparse representations with morphological meanings.</a:t>
            </a:r>
          </a:p>
          <a:p>
            <a:pPr marL="457200" indent="-457200" algn="just">
              <a:lnSpc>
                <a:spcPct val="150000"/>
              </a:lnSpc>
              <a:spcBef>
                <a:spcPts val="250"/>
              </a:spcBef>
              <a:buAutoNum type="arabicPeriod"/>
            </a:pPr>
            <a:r>
              <a:rPr lang="en-US" altLang="zh-CN" kern="100" dirty="0">
                <a:latin typeface="Times New Roman" panose="02020603050405020304" pitchFamily="18" charset="0"/>
              </a:rPr>
              <a:t>By </a:t>
            </a:r>
            <a:r>
              <a:rPr lang="en-US" altLang="zh-CN" kern="100" dirty="0">
                <a:solidFill>
                  <a:srgbClr val="FF0000"/>
                </a:solidFill>
                <a:latin typeface="Times New Roman" panose="02020603050405020304" pitchFamily="18" charset="0"/>
              </a:rPr>
              <a:t>fusing the extracted morphological and temporal features</a:t>
            </a:r>
            <a:r>
              <a:rPr lang="en-US" altLang="zh-CN" kern="100" dirty="0">
                <a:latin typeface="Times New Roman" panose="02020603050405020304" pitchFamily="18" charset="0"/>
              </a:rPr>
              <a:t>, the proposed </a:t>
            </a:r>
            <a:r>
              <a:rPr lang="en-US" altLang="zh-CN" kern="100" dirty="0" err="1">
                <a:latin typeface="Times New Roman" panose="02020603050405020304" pitchFamily="18" charset="0"/>
              </a:rPr>
              <a:t>radarODE</a:t>
            </a:r>
            <a:r>
              <a:rPr lang="en-US" altLang="zh-CN" kern="100" dirty="0">
                <a:latin typeface="Times New Roman" panose="02020603050405020304" pitchFamily="18" charset="0"/>
              </a:rPr>
              <a:t> framework is proven to be robust in the presence of body movement noise and could realize accurate reconstruction of the ECG signal.</a:t>
            </a:r>
          </a:p>
        </p:txBody>
      </p:sp>
      <p:pic>
        <p:nvPicPr>
          <p:cNvPr id="12" name="Picture 11">
            <a:extLst>
              <a:ext uri="{FF2B5EF4-FFF2-40B4-BE49-F238E27FC236}">
                <a16:creationId xmlns:a16="http://schemas.microsoft.com/office/drawing/2014/main" id="{838C9608-92B0-87FA-387A-62478B9053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5529" y="1102681"/>
            <a:ext cx="4579572" cy="2158812"/>
          </a:xfrm>
          <a:prstGeom prst="rect">
            <a:avLst/>
          </a:prstGeom>
        </p:spPr>
      </p:pic>
      <p:pic>
        <p:nvPicPr>
          <p:cNvPr id="17" name="Picture 16">
            <a:extLst>
              <a:ext uri="{FF2B5EF4-FFF2-40B4-BE49-F238E27FC236}">
                <a16:creationId xmlns:a16="http://schemas.microsoft.com/office/drawing/2014/main" id="{BA573495-BB3C-EE00-60E8-1C01DCC7CC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8091" y="3589460"/>
            <a:ext cx="4394446" cy="2019755"/>
          </a:xfrm>
          <a:prstGeom prst="rect">
            <a:avLst/>
          </a:prstGeom>
        </p:spPr>
      </p:pic>
      <p:sp>
        <p:nvSpPr>
          <p:cNvPr id="18" name="文本框 14">
            <a:extLst>
              <a:ext uri="{FF2B5EF4-FFF2-40B4-BE49-F238E27FC236}">
                <a16:creationId xmlns:a16="http://schemas.microsoft.com/office/drawing/2014/main" id="{AEADFD6F-CBBC-1F86-94D1-2B154242F172}"/>
              </a:ext>
            </a:extLst>
          </p:cNvPr>
          <p:cNvSpPr txBox="1"/>
          <p:nvPr/>
        </p:nvSpPr>
        <p:spPr>
          <a:xfrm>
            <a:off x="8595610" y="3099540"/>
            <a:ext cx="2442667" cy="45807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spcBef>
                <a:spcPts val="250"/>
              </a:spcBef>
            </a:pPr>
            <a:r>
              <a:rPr lang="en-US" altLang="zh-CN" kern="100" dirty="0">
                <a:latin typeface="Times New Roman" panose="02020603050405020304" pitchFamily="18" charset="0"/>
              </a:rPr>
              <a:t>Distorted</a:t>
            </a:r>
            <a:r>
              <a:rPr lang="zh-CN" altLang="en-US" kern="100" dirty="0">
                <a:latin typeface="Times New Roman" panose="02020603050405020304" pitchFamily="18" charset="0"/>
              </a:rPr>
              <a:t> </a:t>
            </a:r>
            <a:r>
              <a:rPr lang="en-US" altLang="zh-CN" kern="100" dirty="0">
                <a:latin typeface="Times New Roman" panose="02020603050405020304" pitchFamily="18" charset="0"/>
              </a:rPr>
              <a:t>radar</a:t>
            </a:r>
            <a:r>
              <a:rPr lang="zh-CN" altLang="en-US" kern="100" dirty="0">
                <a:latin typeface="Times New Roman" panose="02020603050405020304" pitchFamily="18" charset="0"/>
              </a:rPr>
              <a:t> </a:t>
            </a:r>
            <a:r>
              <a:rPr lang="en-US" altLang="zh-CN" kern="100" dirty="0">
                <a:latin typeface="Times New Roman" panose="02020603050405020304" pitchFamily="18" charset="0"/>
              </a:rPr>
              <a:t>signal</a:t>
            </a:r>
          </a:p>
        </p:txBody>
      </p:sp>
      <p:sp>
        <p:nvSpPr>
          <p:cNvPr id="19" name="文本框 14">
            <a:extLst>
              <a:ext uri="{FF2B5EF4-FFF2-40B4-BE49-F238E27FC236}">
                <a16:creationId xmlns:a16="http://schemas.microsoft.com/office/drawing/2014/main" id="{97D65DAC-CFD1-8895-4906-195BAD465D3A}"/>
              </a:ext>
            </a:extLst>
          </p:cNvPr>
          <p:cNvSpPr txBox="1"/>
          <p:nvPr/>
        </p:nvSpPr>
        <p:spPr>
          <a:xfrm>
            <a:off x="8595610" y="5533735"/>
            <a:ext cx="2442667" cy="45807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spcBef>
                <a:spcPts val="250"/>
              </a:spcBef>
            </a:pPr>
            <a:r>
              <a:rPr lang="en-US" altLang="zh-CN" kern="100" dirty="0">
                <a:latin typeface="Times New Roman" panose="02020603050405020304" pitchFamily="18" charset="0"/>
              </a:rPr>
              <a:t>Recovered</a:t>
            </a:r>
            <a:r>
              <a:rPr lang="zh-CN" altLang="en-US" kern="100" dirty="0">
                <a:latin typeface="Times New Roman" panose="02020603050405020304" pitchFamily="18" charset="0"/>
              </a:rPr>
              <a:t> </a:t>
            </a:r>
            <a:r>
              <a:rPr lang="en-US" altLang="zh-CN" kern="100" dirty="0">
                <a:latin typeface="Times New Roman" panose="02020603050405020304" pitchFamily="18" charset="0"/>
              </a:rPr>
              <a:t>ECG</a:t>
            </a:r>
            <a:r>
              <a:rPr lang="zh-CN" altLang="en-US" kern="100" dirty="0">
                <a:latin typeface="Times New Roman" panose="02020603050405020304" pitchFamily="18" charset="0"/>
              </a:rPr>
              <a:t> </a:t>
            </a:r>
            <a:r>
              <a:rPr lang="en-US" altLang="zh-CN" kern="100" dirty="0">
                <a:latin typeface="Times New Roman" panose="02020603050405020304" pitchFamily="18" charset="0"/>
              </a:rPr>
              <a:t>signal</a:t>
            </a:r>
          </a:p>
        </p:txBody>
      </p:sp>
    </p:spTree>
    <p:extLst>
      <p:ext uri="{BB962C8B-B14F-4D97-AF65-F5344CB8AC3E}">
        <p14:creationId xmlns:p14="http://schemas.microsoft.com/office/powerpoint/2010/main" val="3450969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8F202-5BF3-7546-C575-59B80F98FA98}"/>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26D3A7C5-E3B4-05DD-96DE-8CDACECDF4F5}"/>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733B52D0-F23C-7D7D-A02E-3167E891457D}"/>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A130DF3C-CC75-B3BB-7527-74A26D79A6CA}"/>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17</a:t>
            </a:fld>
            <a:endParaRPr lang="zh-CN" altLang="en-US"/>
          </a:p>
        </p:txBody>
      </p:sp>
      <p:sp>
        <p:nvSpPr>
          <p:cNvPr id="13" name="Rectangle 6">
            <a:extLst>
              <a:ext uri="{FF2B5EF4-FFF2-40B4-BE49-F238E27FC236}">
                <a16:creationId xmlns:a16="http://schemas.microsoft.com/office/drawing/2014/main" id="{48327F0C-D8AC-D919-03AF-BD3EAE35E7D0}"/>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F8A6C771-76FD-B8E4-37BE-3035AFE05640}"/>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432C302F-D297-2A27-1F2D-B0CBD0DA83EE}"/>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98390C21-CA0E-59CB-B660-4608E64426D9}"/>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757C15F3-5A31-3233-B501-F2359592AF94}"/>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7CEB620A-C2AE-9676-D35F-25EF1DC6FCB0}"/>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476737C2-464B-810C-CEA0-123AAE98C1B0}"/>
                </a:ext>
              </a:extLst>
            </p:cNvPr>
            <p:cNvSpPr/>
            <p:nvPr/>
          </p:nvSpPr>
          <p:spPr>
            <a:xfrm>
              <a:off x="7218939"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07A0D6D1-BB1A-DC84-6494-66D992E20CD8}"/>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A8D9014B-633F-2376-4079-046D0ADB73B5}"/>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A2EABF75-739D-8FE4-A3EE-2075C285A47D}"/>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24EEF117-6A02-9BF3-843B-6DA5543702A5}"/>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Single-cycle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err="1">
                <a:solidFill>
                  <a:srgbClr val="000000"/>
                </a:solidFill>
                <a:effectLst/>
                <a:latin typeface="Times New Roman" panose="02020603050405020304" pitchFamily="18" charset="0"/>
              </a:rPr>
              <a:t>radarODE</a:t>
            </a:r>
            <a:endParaRPr lang="en-US" sz="2800" b="1" dirty="0">
              <a:solidFill>
                <a:srgbClr val="000000"/>
              </a:solidFill>
              <a:effectLst/>
              <a:latin typeface="Times New Roman" panose="02020603050405020304" pitchFamily="18" charset="0"/>
            </a:endParaRPr>
          </a:p>
        </p:txBody>
      </p:sp>
      <p:sp>
        <p:nvSpPr>
          <p:cNvPr id="6" name="TextBox 5">
            <a:extLst>
              <a:ext uri="{FF2B5EF4-FFF2-40B4-BE49-F238E27FC236}">
                <a16:creationId xmlns:a16="http://schemas.microsoft.com/office/drawing/2014/main" id="{0531CCCE-517B-CB27-1934-74E9C57FDD9E}"/>
              </a:ext>
            </a:extLst>
          </p:cNvPr>
          <p:cNvSpPr txBox="1"/>
          <p:nvPr/>
        </p:nvSpPr>
        <p:spPr>
          <a:xfrm>
            <a:off x="57166" y="916026"/>
            <a:ext cx="3950762" cy="369332"/>
          </a:xfrm>
          <a:prstGeom prst="rect">
            <a:avLst/>
          </a:prstGeom>
          <a:noFill/>
        </p:spPr>
        <p:txBody>
          <a:bodyPr wrap="none" rtlCol="0">
            <a:spAutoFit/>
          </a:bodyPr>
          <a:lstStyle/>
          <a:p>
            <a:r>
              <a:rPr lang="en-US" altLang="zh-CN" b="1" dirty="0">
                <a:latin typeface="Times New Roman Bold" panose="02020603050405020304" charset="0"/>
                <a:cs typeface="Times New Roman Bold" panose="02020603050405020304" charset="0"/>
                <a:sym typeface="+mn-ea"/>
              </a:rPr>
              <a:t>Single Cycle ECG Generator</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(SCEG):</a:t>
            </a:r>
          </a:p>
        </p:txBody>
      </p:sp>
      <p:pic>
        <p:nvPicPr>
          <p:cNvPr id="7" name="Picture 6">
            <a:extLst>
              <a:ext uri="{FF2B5EF4-FFF2-40B4-BE49-F238E27FC236}">
                <a16:creationId xmlns:a16="http://schemas.microsoft.com/office/drawing/2014/main" id="{9E737D0B-D304-CE9D-97AA-4AC503BE67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66" y="1300747"/>
            <a:ext cx="11889101" cy="1778172"/>
          </a:xfrm>
          <a:prstGeom prst="rect">
            <a:avLst/>
          </a:prstGeom>
        </p:spPr>
      </p:pic>
      <p:pic>
        <p:nvPicPr>
          <p:cNvPr id="8" name="Picture 7">
            <a:extLst>
              <a:ext uri="{FF2B5EF4-FFF2-40B4-BE49-F238E27FC236}">
                <a16:creationId xmlns:a16="http://schemas.microsoft.com/office/drawing/2014/main" id="{F62CD7B2-03AD-9535-21C7-05C535F08FBC}"/>
              </a:ext>
            </a:extLst>
          </p:cNvPr>
          <p:cNvPicPr>
            <a:picLocks noChangeAspect="1"/>
          </p:cNvPicPr>
          <p:nvPr/>
        </p:nvPicPr>
        <p:blipFill>
          <a:blip r:embed="rId5"/>
          <a:stretch>
            <a:fillRect/>
          </a:stretch>
        </p:blipFill>
        <p:spPr>
          <a:xfrm>
            <a:off x="5423145" y="4588528"/>
            <a:ext cx="3344550" cy="1526527"/>
          </a:xfrm>
          <a:prstGeom prst="rect">
            <a:avLst/>
          </a:prstGeom>
        </p:spPr>
      </p:pic>
      <p:pic>
        <p:nvPicPr>
          <p:cNvPr id="11" name="Picture 10">
            <a:extLst>
              <a:ext uri="{FF2B5EF4-FFF2-40B4-BE49-F238E27FC236}">
                <a16:creationId xmlns:a16="http://schemas.microsoft.com/office/drawing/2014/main" id="{6176790F-E6F6-7BD1-D87D-B295FE2B959C}"/>
              </a:ext>
            </a:extLst>
          </p:cNvPr>
          <p:cNvPicPr>
            <a:picLocks noChangeAspect="1"/>
          </p:cNvPicPr>
          <p:nvPr/>
        </p:nvPicPr>
        <p:blipFill>
          <a:blip r:embed="rId6"/>
          <a:stretch>
            <a:fillRect/>
          </a:stretch>
        </p:blipFill>
        <p:spPr>
          <a:xfrm>
            <a:off x="8864412" y="3429000"/>
            <a:ext cx="3270422" cy="248664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F8770D5-1F3D-09DB-A304-8A235A907603}"/>
                  </a:ext>
                </a:extLst>
              </p:cNvPr>
              <p:cNvSpPr txBox="1"/>
              <p:nvPr/>
            </p:nvSpPr>
            <p:spPr>
              <a:xfrm>
                <a:off x="57166" y="3237565"/>
                <a:ext cx="6556603" cy="369332"/>
              </a:xfrm>
              <a:prstGeom prst="rect">
                <a:avLst/>
              </a:prstGeom>
              <a:noFill/>
            </p:spPr>
            <p:txBody>
              <a:bodyPr wrap="none" rtlCol="0">
                <a:spAutoFit/>
              </a:bodyPr>
              <a:lstStyle/>
              <a:p>
                <a:r>
                  <a:rPr lang="en-US" altLang="zh-CN" b="1" dirty="0">
                    <a:latin typeface="Times New Roman Bold" panose="02020603050405020304" charset="0"/>
                    <a:cs typeface="Times New Roman Bold" panose="02020603050405020304" charset="0"/>
                    <a:sym typeface="+mn-ea"/>
                  </a:rPr>
                  <a:t>The ODE model describes a 3D trajectory denoted by</a:t>
                </a:r>
                <a:r>
                  <a:rPr lang="zh-CN" altLang="en-US" b="1" dirty="0">
                    <a:latin typeface="Times New Roman Bold" panose="02020603050405020304" charset="0"/>
                    <a:cs typeface="Times New Roman Bold" panose="02020603050405020304" charset="0"/>
                    <a:sym typeface="+mn-ea"/>
                  </a:rPr>
                  <a:t> </a:t>
                </a:r>
                <a14:m>
                  <m:oMath xmlns:m="http://schemas.openxmlformats.org/officeDocument/2006/math">
                    <m:r>
                      <m:rPr>
                        <m:nor/>
                      </m:rPr>
                      <a:rPr lang="en-US" altLang="zh-CN" b="1" dirty="0">
                        <a:latin typeface="Times New Roman Bold" panose="02020603050405020304" charset="0"/>
                        <a:cs typeface="Times New Roman Bold" panose="02020603050405020304" charset="0"/>
                        <a:sym typeface="+mn-ea"/>
                      </a:rPr>
                      <m:t>(</m:t>
                    </m:r>
                    <m:r>
                      <a:rPr lang="en-US" altLang="zh-CN" b="1" i="1" dirty="0" smtClean="0">
                        <a:latin typeface="Cambria Math" panose="02040503050406030204" pitchFamily="18" charset="0"/>
                        <a:cs typeface="Times New Roman Bold" panose="02020603050405020304" charset="0"/>
                        <a:sym typeface="+mn-ea"/>
                      </a:rPr>
                      <m:t>𝒙</m:t>
                    </m:r>
                    <m:r>
                      <a:rPr lang="en-US" altLang="zh-CN" b="1" i="1" dirty="0" smtClean="0">
                        <a:latin typeface="Cambria Math" panose="02040503050406030204" pitchFamily="18" charset="0"/>
                        <a:cs typeface="Times New Roman Bold" panose="02020603050405020304" charset="0"/>
                        <a:sym typeface="+mn-ea"/>
                      </a:rPr>
                      <m:t>,</m:t>
                    </m:r>
                    <m:r>
                      <a:rPr lang="en-US" altLang="zh-CN" b="1" i="1" dirty="0" smtClean="0">
                        <a:latin typeface="Cambria Math" panose="02040503050406030204" pitchFamily="18" charset="0"/>
                        <a:cs typeface="Times New Roman Bold" panose="02020603050405020304" charset="0"/>
                        <a:sym typeface="+mn-ea"/>
                      </a:rPr>
                      <m:t>𝒚</m:t>
                    </m:r>
                    <m:r>
                      <a:rPr lang="en-US" altLang="zh-CN" b="1" i="1" dirty="0" smtClean="0">
                        <a:latin typeface="Cambria Math" panose="02040503050406030204" pitchFamily="18" charset="0"/>
                        <a:cs typeface="Times New Roman Bold" panose="02020603050405020304" charset="0"/>
                        <a:sym typeface="+mn-ea"/>
                      </a:rPr>
                      <m:t>,</m:t>
                    </m:r>
                    <m:r>
                      <a:rPr lang="en-US" altLang="zh-CN" b="1" i="1" dirty="0" smtClean="0">
                        <a:latin typeface="Cambria Math" panose="02040503050406030204" pitchFamily="18" charset="0"/>
                        <a:cs typeface="Times New Roman Bold" panose="02020603050405020304" charset="0"/>
                        <a:sym typeface="+mn-ea"/>
                      </a:rPr>
                      <m:t>𝒛</m:t>
                    </m:r>
                    <m:r>
                      <m:rPr>
                        <m:nor/>
                      </m:rPr>
                      <a:rPr lang="en-US" altLang="zh-CN" b="1" dirty="0">
                        <a:latin typeface="Times New Roman Bold" panose="02020603050405020304" charset="0"/>
                        <a:cs typeface="Times New Roman Bold" panose="02020603050405020304" charset="0"/>
                        <a:sym typeface="+mn-ea"/>
                      </a:rPr>
                      <m:t>)</m:t>
                    </m:r>
                  </m:oMath>
                </a14:m>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[6]</a:t>
                </a:r>
              </a:p>
            </p:txBody>
          </p:sp>
        </mc:Choice>
        <mc:Fallback xmlns="">
          <p:sp>
            <p:nvSpPr>
              <p:cNvPr id="12" name="TextBox 11">
                <a:extLst>
                  <a:ext uri="{FF2B5EF4-FFF2-40B4-BE49-F238E27FC236}">
                    <a16:creationId xmlns:a16="http://schemas.microsoft.com/office/drawing/2014/main" id="{8F8770D5-1F3D-09DB-A304-8A235A907603}"/>
                  </a:ext>
                </a:extLst>
              </p:cNvPr>
              <p:cNvSpPr txBox="1">
                <a:spLocks noRot="1" noChangeAspect="1" noMove="1" noResize="1" noEditPoints="1" noAdjustHandles="1" noChangeArrowheads="1" noChangeShapeType="1" noTextEdit="1"/>
              </p:cNvSpPr>
              <p:nvPr/>
            </p:nvSpPr>
            <p:spPr>
              <a:xfrm>
                <a:off x="57166" y="3237565"/>
                <a:ext cx="6556603" cy="369332"/>
              </a:xfrm>
              <a:prstGeom prst="rect">
                <a:avLst/>
              </a:prstGeom>
              <a:blipFill>
                <a:blip r:embed="rId7"/>
                <a:stretch>
                  <a:fillRect l="-774" t="-6452" b="-19355"/>
                </a:stretch>
              </a:blipFill>
            </p:spPr>
            <p:txBody>
              <a:bodyPr/>
              <a:lstStyle/>
              <a:p>
                <a:r>
                  <a:rPr lang="en-CN">
                    <a:noFill/>
                  </a:rPr>
                  <a:t> </a:t>
                </a:r>
              </a:p>
            </p:txBody>
          </p:sp>
        </mc:Fallback>
      </mc:AlternateContent>
      <p:sp>
        <p:nvSpPr>
          <p:cNvPr id="17" name="矩形 16">
            <a:extLst>
              <a:ext uri="{FF2B5EF4-FFF2-40B4-BE49-F238E27FC236}">
                <a16:creationId xmlns:a16="http://schemas.microsoft.com/office/drawing/2014/main" id="{C5709ED2-7BC9-075F-EE38-1844533CFEF4}"/>
              </a:ext>
            </a:extLst>
          </p:cNvPr>
          <p:cNvSpPr/>
          <p:nvPr/>
        </p:nvSpPr>
        <p:spPr>
          <a:xfrm>
            <a:off x="0" y="6181933"/>
            <a:ext cx="12192000"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0" dirty="0">
                <a:solidFill>
                  <a:schemeClr val="tx1">
                    <a:lumMod val="50000"/>
                    <a:lumOff val="50000"/>
                  </a:schemeClr>
                </a:solidFill>
                <a:latin typeface="Helvetica" pitchFamily="2" charset="0"/>
              </a:rPr>
              <a:t>[6]</a:t>
            </a:r>
            <a:r>
              <a:rPr lang="zh-CN" altLang="en-US" sz="1000" dirty="0">
                <a:solidFill>
                  <a:schemeClr val="tx1">
                    <a:lumMod val="50000"/>
                    <a:lumOff val="50000"/>
                  </a:schemeClr>
                </a:solidFill>
                <a:latin typeface="Helvetica" pitchFamily="2" charset="0"/>
              </a:rPr>
              <a:t> </a:t>
            </a:r>
            <a:r>
              <a:rPr lang="en-US" altLang="zh-CN" sz="1000" dirty="0">
                <a:solidFill>
                  <a:schemeClr val="tx1">
                    <a:lumMod val="50000"/>
                    <a:lumOff val="50000"/>
                  </a:schemeClr>
                </a:solidFill>
                <a:latin typeface="Helvetica" pitchFamily="2" charset="0"/>
              </a:rPr>
              <a:t>P. E. </a:t>
            </a:r>
            <a:r>
              <a:rPr lang="en-US" altLang="zh-CN" sz="1000" dirty="0" err="1">
                <a:solidFill>
                  <a:schemeClr val="tx1">
                    <a:lumMod val="50000"/>
                    <a:lumOff val="50000"/>
                  </a:schemeClr>
                </a:solidFill>
                <a:latin typeface="Helvetica" pitchFamily="2" charset="0"/>
              </a:rPr>
              <a:t>McSharry</a:t>
            </a:r>
            <a:r>
              <a:rPr lang="en-US" altLang="zh-CN" sz="1000" dirty="0">
                <a:solidFill>
                  <a:schemeClr val="tx1">
                    <a:lumMod val="50000"/>
                    <a:lumOff val="50000"/>
                  </a:schemeClr>
                </a:solidFill>
                <a:latin typeface="Helvetica" pitchFamily="2" charset="0"/>
              </a:rPr>
              <a:t>, G. D. Clifford, L. </a:t>
            </a:r>
            <a:r>
              <a:rPr lang="en-US" altLang="zh-CN" sz="1000" dirty="0" err="1">
                <a:solidFill>
                  <a:schemeClr val="tx1">
                    <a:lumMod val="50000"/>
                    <a:lumOff val="50000"/>
                  </a:schemeClr>
                </a:solidFill>
                <a:latin typeface="Helvetica" pitchFamily="2" charset="0"/>
              </a:rPr>
              <a:t>Tarassenko</a:t>
            </a:r>
            <a:r>
              <a:rPr lang="en-US" altLang="zh-CN" sz="1000" dirty="0">
                <a:solidFill>
                  <a:schemeClr val="tx1">
                    <a:lumMod val="50000"/>
                    <a:lumOff val="50000"/>
                  </a:schemeClr>
                </a:solidFill>
                <a:latin typeface="Helvetica" pitchFamily="2" charset="0"/>
              </a:rPr>
              <a:t>, and L. A. Smith, “A dynamical model for generating synthetic electrocardiogram signals,” IEEE transactions on biomedical engineering, vol. 50, no. 3, pp. 289–294, Mar. 2003.</a:t>
            </a:r>
          </a:p>
        </p:txBody>
      </p:sp>
      <p:sp>
        <p:nvSpPr>
          <p:cNvPr id="18" name="Rectangle 17">
            <a:extLst>
              <a:ext uri="{FF2B5EF4-FFF2-40B4-BE49-F238E27FC236}">
                <a16:creationId xmlns:a16="http://schemas.microsoft.com/office/drawing/2014/main" id="{CD7EFE6F-5156-B01F-131F-DED25173896F}"/>
              </a:ext>
            </a:extLst>
          </p:cNvPr>
          <p:cNvSpPr/>
          <p:nvPr/>
        </p:nvSpPr>
        <p:spPr>
          <a:xfrm>
            <a:off x="2910285" y="3237565"/>
            <a:ext cx="1365382" cy="400110"/>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19" name="Straight Arrow Connector 18">
            <a:extLst>
              <a:ext uri="{FF2B5EF4-FFF2-40B4-BE49-F238E27FC236}">
                <a16:creationId xmlns:a16="http://schemas.microsoft.com/office/drawing/2014/main" id="{69EFBD95-BB15-DFED-A8AD-AB76EDE68793}"/>
              </a:ext>
            </a:extLst>
          </p:cNvPr>
          <p:cNvCxnSpPr>
            <a:cxnSpLocks/>
            <a:stCxn id="18" idx="2"/>
            <a:endCxn id="11" idx="1"/>
          </p:cNvCxnSpPr>
          <p:nvPr/>
        </p:nvCxnSpPr>
        <p:spPr>
          <a:xfrm>
            <a:off x="3592976" y="3637675"/>
            <a:ext cx="5271436" cy="103464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098BF5FB-0ABA-F923-652F-A19BFC2210FC}"/>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0" y="3837730"/>
            <a:ext cx="5423145" cy="1969946"/>
          </a:xfrm>
          <a:prstGeom prst="rect">
            <a:avLst/>
          </a:prstGeom>
        </p:spPr>
      </p:pic>
      <p:cxnSp>
        <p:nvCxnSpPr>
          <p:cNvPr id="24" name="Straight Arrow Connector 23">
            <a:extLst>
              <a:ext uri="{FF2B5EF4-FFF2-40B4-BE49-F238E27FC236}">
                <a16:creationId xmlns:a16="http://schemas.microsoft.com/office/drawing/2014/main" id="{B5F135E9-9B6B-3A57-18FA-BFB29E4C4856}"/>
              </a:ext>
            </a:extLst>
          </p:cNvPr>
          <p:cNvCxnSpPr>
            <a:cxnSpLocks/>
          </p:cNvCxnSpPr>
          <p:nvPr/>
        </p:nvCxnSpPr>
        <p:spPr>
          <a:xfrm>
            <a:off x="8864412" y="2818151"/>
            <a:ext cx="1513736" cy="7887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324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CA6DC-C940-183C-7F3C-831EEB5822A2}"/>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B2D2B984-5AF5-19D7-8381-F2D2C75907D4}"/>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150B9A31-88E6-38C5-2D35-5C26A7FAD3C8}"/>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B8C0F2C-736C-E4D4-47D1-BBD37BF013AF}"/>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18</a:t>
            </a:fld>
            <a:endParaRPr lang="zh-CN" altLang="en-US"/>
          </a:p>
        </p:txBody>
      </p:sp>
      <p:sp>
        <p:nvSpPr>
          <p:cNvPr id="13" name="Rectangle 6">
            <a:extLst>
              <a:ext uri="{FF2B5EF4-FFF2-40B4-BE49-F238E27FC236}">
                <a16:creationId xmlns:a16="http://schemas.microsoft.com/office/drawing/2014/main" id="{C0CDF97D-373B-9F47-AE66-9FE91CD7B9A8}"/>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C241C50F-788A-224C-87BD-1D032AA04A9F}"/>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F0216AE4-CBC8-3AE4-3021-5DD216C81E1C}"/>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F3DC089B-678D-3C37-771A-7A9700141848}"/>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8117A9A0-AFBD-E59E-E5F9-98D3853C964A}"/>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EE5FB573-E21F-FF34-7E05-536F19F5DADF}"/>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3656E152-F72A-691D-9342-B33F7E537FEC}"/>
                </a:ext>
              </a:extLst>
            </p:cNvPr>
            <p:cNvSpPr/>
            <p:nvPr/>
          </p:nvSpPr>
          <p:spPr>
            <a:xfrm>
              <a:off x="7218939"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2B6CE5B8-0E1D-1363-2C79-63BA78D51631}"/>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09623712-92E5-9F76-FD94-A43AD83022A8}"/>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9F029F33-68E4-EBB3-2E8B-42131AEB92B4}"/>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5F223DE7-FF06-D837-2B34-314B5D93E4A0}"/>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Single-cycle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latin typeface="Times New Roman" panose="02020603050405020304" pitchFamily="18" charset="0"/>
              </a:rPr>
              <a:t>Results</a:t>
            </a:r>
            <a:endParaRPr lang="en-US" sz="2800" b="1" dirty="0">
              <a:solidFill>
                <a:srgbClr val="000000"/>
              </a:solidFill>
              <a:effectLst/>
              <a:latin typeface="Times New Roman" panose="02020603050405020304" pitchFamily="18" charset="0"/>
            </a:endParaRPr>
          </a:p>
        </p:txBody>
      </p:sp>
      <p:pic>
        <p:nvPicPr>
          <p:cNvPr id="7" name="Picture 6">
            <a:extLst>
              <a:ext uri="{FF2B5EF4-FFF2-40B4-BE49-F238E27FC236}">
                <a16:creationId xmlns:a16="http://schemas.microsoft.com/office/drawing/2014/main" id="{1FFF2C74-3297-CFAF-5CE5-3C72AA034B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1473" y="3643451"/>
            <a:ext cx="2687400" cy="2509426"/>
          </a:xfrm>
          <a:prstGeom prst="rect">
            <a:avLst/>
          </a:prstGeom>
        </p:spPr>
      </p:pic>
      <p:pic>
        <p:nvPicPr>
          <p:cNvPr id="11" name="Picture 10">
            <a:extLst>
              <a:ext uri="{FF2B5EF4-FFF2-40B4-BE49-F238E27FC236}">
                <a16:creationId xmlns:a16="http://schemas.microsoft.com/office/drawing/2014/main" id="{2C6F5495-DC8F-7796-E81A-130F6E252E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0659" y="3636288"/>
            <a:ext cx="2459941" cy="2543977"/>
          </a:xfrm>
          <a:prstGeom prst="rect">
            <a:avLst/>
          </a:prstGeom>
        </p:spPr>
      </p:pic>
      <p:pic>
        <p:nvPicPr>
          <p:cNvPr id="12" name="Picture 11">
            <a:extLst>
              <a:ext uri="{FF2B5EF4-FFF2-40B4-BE49-F238E27FC236}">
                <a16:creationId xmlns:a16="http://schemas.microsoft.com/office/drawing/2014/main" id="{4E03C922-344C-EEEF-8CCF-FC75E45123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695" y="3614002"/>
            <a:ext cx="5609735" cy="2408368"/>
          </a:xfrm>
          <a:prstGeom prst="rect">
            <a:avLst/>
          </a:prstGeom>
        </p:spPr>
      </p:pic>
      <p:pic>
        <p:nvPicPr>
          <p:cNvPr id="18" name="Picture 17">
            <a:extLst>
              <a:ext uri="{FF2B5EF4-FFF2-40B4-BE49-F238E27FC236}">
                <a16:creationId xmlns:a16="http://schemas.microsoft.com/office/drawing/2014/main" id="{0C0EEF57-72F7-C4A0-ACD3-3EBAE9CBA356}"/>
              </a:ext>
            </a:extLst>
          </p:cNvPr>
          <p:cNvPicPr>
            <a:picLocks noChangeAspect="1"/>
          </p:cNvPicPr>
          <p:nvPr/>
        </p:nvPicPr>
        <p:blipFill>
          <a:blip r:embed="rId7"/>
          <a:stretch>
            <a:fillRect/>
          </a:stretch>
        </p:blipFill>
        <p:spPr>
          <a:xfrm>
            <a:off x="99695" y="1474469"/>
            <a:ext cx="8874068" cy="1456326"/>
          </a:xfrm>
          <a:prstGeom prst="rect">
            <a:avLst/>
          </a:prstGeom>
        </p:spPr>
      </p:pic>
      <p:pic>
        <p:nvPicPr>
          <p:cNvPr id="22" name="Picture 21">
            <a:extLst>
              <a:ext uri="{FF2B5EF4-FFF2-40B4-BE49-F238E27FC236}">
                <a16:creationId xmlns:a16="http://schemas.microsoft.com/office/drawing/2014/main" id="{66F0DC84-924B-3F6A-4CC9-48931654D3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14756" y="1095738"/>
            <a:ext cx="2384117" cy="2270973"/>
          </a:xfrm>
          <a:prstGeom prst="rect">
            <a:avLst/>
          </a:prstGeom>
        </p:spPr>
      </p:pic>
    </p:spTree>
    <p:extLst>
      <p:ext uri="{BB962C8B-B14F-4D97-AF65-F5344CB8AC3E}">
        <p14:creationId xmlns:p14="http://schemas.microsoft.com/office/powerpoint/2010/main" val="4000789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95EAF4-E9C6-0623-15B5-3E0824FC195B}"/>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B82F3D5F-DAB7-21D6-70C1-A79DA1F9288D}"/>
              </a:ext>
            </a:extLst>
          </p:cNvPr>
          <p:cNvSpPr>
            <a:spLocks noGrp="1"/>
          </p:cNvSpPr>
          <p:nvPr>
            <p:ph type="dt" sz="half" idx="10"/>
          </p:nvPr>
        </p:nvSpPr>
        <p:spPr>
          <a:xfrm>
            <a:off x="838200" y="6439535"/>
            <a:ext cx="2743200" cy="365125"/>
          </a:xfrm>
        </p:spPr>
        <p:txBody>
          <a:bodyPr/>
          <a:lstStyle/>
          <a:p>
            <a:fld id="{D3A1A347-F4C9-7548-BC25-9765DD9D7D14}"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C378A789-C2AE-691E-B465-9D695370073B}"/>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C25E15A9-9EDB-6D63-5E70-D80289F4A725}"/>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19</a:t>
            </a:fld>
            <a:endParaRPr lang="zh-CN" altLang="en-US"/>
          </a:p>
        </p:txBody>
      </p:sp>
      <p:pic>
        <p:nvPicPr>
          <p:cNvPr id="12" name="Picture 6">
            <a:extLst>
              <a:ext uri="{FF2B5EF4-FFF2-40B4-BE49-F238E27FC236}">
                <a16:creationId xmlns:a16="http://schemas.microsoft.com/office/drawing/2014/main" id="{E835AA52-6178-6145-0DEF-B4BAA47E5B1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0319"/>
            <a:ext cx="3356173" cy="717897"/>
          </a:xfrm>
          <a:prstGeom prst="rect">
            <a:avLst/>
          </a:prstGeom>
        </p:spPr>
      </p:pic>
      <p:sp>
        <p:nvSpPr>
          <p:cNvPr id="13" name="Rectangle 6">
            <a:extLst>
              <a:ext uri="{FF2B5EF4-FFF2-40B4-BE49-F238E27FC236}">
                <a16:creationId xmlns:a16="http://schemas.microsoft.com/office/drawing/2014/main" id="{B0580FDA-C457-9342-0A51-F64D08E78E9E}"/>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文本框 13">
            <a:extLst>
              <a:ext uri="{FF2B5EF4-FFF2-40B4-BE49-F238E27FC236}">
                <a16:creationId xmlns:a16="http://schemas.microsoft.com/office/drawing/2014/main" id="{028CB1D9-4F66-BBE2-B3FF-45D5223CE70C}"/>
              </a:ext>
            </a:extLst>
          </p:cNvPr>
          <p:cNvSpPr txBox="1"/>
          <p:nvPr/>
        </p:nvSpPr>
        <p:spPr>
          <a:xfrm>
            <a:off x="404774" y="796808"/>
            <a:ext cx="11382452" cy="707886"/>
          </a:xfrm>
          <a:prstGeom prst="rect">
            <a:avLst/>
          </a:prstGeom>
          <a:noFill/>
        </p:spPr>
        <p:txBody>
          <a:bodyPr wrap="square" rtlCol="0">
            <a:spAutoFit/>
          </a:bodyPr>
          <a:lstStyle/>
          <a:p>
            <a:pPr indent="0" algn="ctr">
              <a:spcBef>
                <a:spcPts val="0"/>
              </a:spcBef>
              <a:spcAft>
                <a:spcPts val="0"/>
              </a:spcAft>
              <a:buNone/>
            </a:pPr>
            <a:r>
              <a:rPr lang="en-US" altLang="zh-CN" sz="4000" b="1" dirty="0">
                <a:solidFill>
                  <a:srgbClr val="010044"/>
                </a:solidFill>
                <a:latin typeface="Times New Roman Bold" panose="02020603050405020304" charset="0"/>
                <a:ea typeface="+mj-ea"/>
                <a:cs typeface="Times New Roman Bold" panose="02020603050405020304" charset="0"/>
                <a:sym typeface="+mn-ea"/>
              </a:rPr>
              <a:t>Part 2 –</a:t>
            </a:r>
            <a:r>
              <a:rPr lang="zh-CN" altLang="en-US" sz="4000" b="1" dirty="0">
                <a:solidFill>
                  <a:srgbClr val="010044"/>
                </a:solidFill>
                <a:latin typeface="Times New Roman Bold" panose="02020603050405020304" charset="0"/>
                <a:ea typeface="+mj-ea"/>
                <a:cs typeface="Times New Roman Bold" panose="02020603050405020304" charset="0"/>
                <a:sym typeface="+mn-ea"/>
              </a:rPr>
              <a:t> </a:t>
            </a:r>
            <a:r>
              <a:rPr lang="en-US" altLang="zh-CN" sz="4000" b="1" dirty="0">
                <a:latin typeface="Times New Roman Bold" panose="02020603050405020304" charset="0"/>
                <a:cs typeface="Times New Roman Bold" panose="02020603050405020304" charset="0"/>
                <a:sym typeface="+mn-ea"/>
              </a:rPr>
              <a:t>Proposed Methods</a:t>
            </a:r>
            <a:endParaRPr lang="en-US" altLang="zh-CN" sz="4000" b="1" dirty="0">
              <a:solidFill>
                <a:srgbClr val="010044"/>
              </a:solidFill>
              <a:latin typeface="Times New Roman Bold" panose="02020603050405020304" charset="0"/>
              <a:ea typeface="+mj-ea"/>
              <a:cs typeface="Times New Roman Bold" panose="02020603050405020304" charset="0"/>
              <a:sym typeface="+mn-ea"/>
            </a:endParaRPr>
          </a:p>
        </p:txBody>
      </p:sp>
      <p:pic>
        <p:nvPicPr>
          <p:cNvPr id="2" name="Picture 1">
            <a:extLst>
              <a:ext uri="{FF2B5EF4-FFF2-40B4-BE49-F238E27FC236}">
                <a16:creationId xmlns:a16="http://schemas.microsoft.com/office/drawing/2014/main" id="{7D223D36-AF56-1DFE-CE41-87FC2426C0F1}"/>
              </a:ext>
            </a:extLst>
          </p:cNvPr>
          <p:cNvPicPr>
            <a:picLocks noChangeAspect="1"/>
          </p:cNvPicPr>
          <p:nvPr/>
        </p:nvPicPr>
        <p:blipFill>
          <a:blip r:embed="rId4"/>
          <a:stretch>
            <a:fillRect/>
          </a:stretch>
        </p:blipFill>
        <p:spPr>
          <a:xfrm>
            <a:off x="2524402" y="1745241"/>
            <a:ext cx="7143195" cy="4622430"/>
          </a:xfrm>
          <a:prstGeom prst="rect">
            <a:avLst/>
          </a:prstGeom>
        </p:spPr>
      </p:pic>
      <p:sp>
        <p:nvSpPr>
          <p:cNvPr id="3" name="矩形 16">
            <a:extLst>
              <a:ext uri="{FF2B5EF4-FFF2-40B4-BE49-F238E27FC236}">
                <a16:creationId xmlns:a16="http://schemas.microsoft.com/office/drawing/2014/main" id="{E65C31E7-A2E5-303D-6C39-FFA6D5D1B73B}"/>
              </a:ext>
            </a:extLst>
          </p:cNvPr>
          <p:cNvSpPr/>
          <p:nvPr/>
        </p:nvSpPr>
        <p:spPr>
          <a:xfrm>
            <a:off x="6904540" y="4413228"/>
            <a:ext cx="1176665" cy="57592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152619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C8E2664-A980-3548-A23A-C60537EC0D7B}"/>
              </a:ext>
            </a:extLst>
          </p:cNvPr>
          <p:cNvSpPr>
            <a:spLocks noGrp="1"/>
          </p:cNvSpPr>
          <p:nvPr>
            <p:ph type="dt" sz="half" idx="10"/>
          </p:nvPr>
        </p:nvSpPr>
        <p:spPr>
          <a:xfrm>
            <a:off x="838200" y="6439535"/>
            <a:ext cx="2743200" cy="365125"/>
          </a:xfrm>
        </p:spPr>
        <p:txBody>
          <a:bodyPr/>
          <a:lstStyle/>
          <a:p>
            <a:fld id="{C377985D-4121-DD45-9FFC-BF36B4E83E82}"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198DC832-3C0D-0445-99C9-1040ED8D6EAC}"/>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91DB88E-0A37-6440-A9E9-39399CF605C6}"/>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a:t>
            </a:fld>
            <a:endParaRPr lang="zh-CN" altLang="en-US"/>
          </a:p>
        </p:txBody>
      </p:sp>
      <p:pic>
        <p:nvPicPr>
          <p:cNvPr id="12" name="Picture 6">
            <a:extLst>
              <a:ext uri="{FF2B5EF4-FFF2-40B4-BE49-F238E27FC236}">
                <a16:creationId xmlns:a16="http://schemas.microsoft.com/office/drawing/2014/main" id="{998BC336-42E6-5341-B3C8-B76DED2303C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0319"/>
            <a:ext cx="3356173" cy="717897"/>
          </a:xfrm>
          <a:prstGeom prst="rect">
            <a:avLst/>
          </a:prstGeom>
        </p:spPr>
      </p:pic>
      <p:sp>
        <p:nvSpPr>
          <p:cNvPr id="13" name="Rectangle 6">
            <a:extLst>
              <a:ext uri="{FF2B5EF4-FFF2-40B4-BE49-F238E27FC236}">
                <a16:creationId xmlns:a16="http://schemas.microsoft.com/office/drawing/2014/main" id="{F0E2F01F-71DE-FE4D-A7C4-16F7A278330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文本框 13">
            <a:extLst>
              <a:ext uri="{FF2B5EF4-FFF2-40B4-BE49-F238E27FC236}">
                <a16:creationId xmlns:a16="http://schemas.microsoft.com/office/drawing/2014/main" id="{FD491FEE-DB54-1E45-9F4E-6AA9203541F4}"/>
              </a:ext>
            </a:extLst>
          </p:cNvPr>
          <p:cNvSpPr txBox="1"/>
          <p:nvPr/>
        </p:nvSpPr>
        <p:spPr>
          <a:xfrm>
            <a:off x="689313" y="1896274"/>
            <a:ext cx="10937358" cy="707886"/>
          </a:xfrm>
          <a:prstGeom prst="rect">
            <a:avLst/>
          </a:prstGeom>
          <a:noFill/>
        </p:spPr>
        <p:txBody>
          <a:bodyPr wrap="square" rtlCol="0">
            <a:spAutoFit/>
          </a:bodyPr>
          <a:lstStyle/>
          <a:p>
            <a:pPr indent="0" algn="ctr">
              <a:spcBef>
                <a:spcPts val="0"/>
              </a:spcBef>
              <a:spcAft>
                <a:spcPts val="0"/>
              </a:spcAft>
              <a:buNone/>
            </a:pPr>
            <a:r>
              <a:rPr lang="en-US" altLang="zh-CN" sz="4000" b="1" dirty="0">
                <a:solidFill>
                  <a:srgbClr val="010044"/>
                </a:solidFill>
                <a:latin typeface="Times New Roman Bold" panose="02020603050405020304" charset="0"/>
                <a:ea typeface="+mj-ea"/>
                <a:cs typeface="Times New Roman Bold" panose="02020603050405020304" charset="0"/>
                <a:sym typeface="+mn-ea"/>
              </a:rPr>
              <a:t>Part</a:t>
            </a:r>
            <a:r>
              <a:rPr lang="zh-CN" altLang="en-US" sz="4000" b="1" dirty="0">
                <a:solidFill>
                  <a:srgbClr val="010044"/>
                </a:solidFill>
                <a:latin typeface="Times New Roman Bold" panose="02020603050405020304" charset="0"/>
                <a:ea typeface="+mj-ea"/>
                <a:cs typeface="Times New Roman Bold" panose="02020603050405020304" charset="0"/>
                <a:sym typeface="+mn-ea"/>
              </a:rPr>
              <a:t> </a:t>
            </a:r>
            <a:r>
              <a:rPr lang="en-US" altLang="zh-CN" sz="4000" b="1" dirty="0">
                <a:solidFill>
                  <a:srgbClr val="010044"/>
                </a:solidFill>
                <a:latin typeface="Times New Roman Bold" panose="02020603050405020304" charset="0"/>
                <a:ea typeface="+mj-ea"/>
                <a:cs typeface="Times New Roman Bold" panose="02020603050405020304" charset="0"/>
                <a:sym typeface="+mn-ea"/>
              </a:rPr>
              <a:t>1</a:t>
            </a:r>
            <a:r>
              <a:rPr lang="zh-CN" altLang="en-US" sz="4000" b="1" dirty="0">
                <a:solidFill>
                  <a:srgbClr val="010044"/>
                </a:solidFill>
                <a:latin typeface="Times New Roman Bold" panose="02020603050405020304" charset="0"/>
                <a:ea typeface="+mj-ea"/>
                <a:cs typeface="Times New Roman Bold" panose="02020603050405020304" charset="0"/>
                <a:sym typeface="+mn-ea"/>
              </a:rPr>
              <a:t> </a:t>
            </a:r>
            <a:r>
              <a:rPr lang="en-US" altLang="zh-CN" sz="4000" b="1" dirty="0">
                <a:solidFill>
                  <a:srgbClr val="010044"/>
                </a:solidFill>
                <a:latin typeface="Times New Roman Bold" panose="02020603050405020304" charset="0"/>
                <a:ea typeface="+mj-ea"/>
                <a:cs typeface="Times New Roman Bold" panose="02020603050405020304" charset="0"/>
                <a:sym typeface="+mn-ea"/>
              </a:rPr>
              <a:t>-</a:t>
            </a:r>
            <a:r>
              <a:rPr lang="zh-CN" altLang="en-US" sz="4000" b="1" dirty="0">
                <a:solidFill>
                  <a:srgbClr val="010044"/>
                </a:solidFill>
                <a:latin typeface="Times New Roman Bold" panose="02020603050405020304" charset="0"/>
                <a:ea typeface="+mj-ea"/>
                <a:cs typeface="Times New Roman Bold" panose="02020603050405020304" charset="0"/>
                <a:sym typeface="+mn-ea"/>
              </a:rPr>
              <a:t> </a:t>
            </a:r>
            <a:r>
              <a:rPr lang="en-US" altLang="zh-CN" sz="4000" b="1" dirty="0">
                <a:solidFill>
                  <a:srgbClr val="010044"/>
                </a:solidFill>
                <a:latin typeface="Times New Roman Bold" panose="02020603050405020304" charset="0"/>
                <a:cs typeface="Times New Roman Bold" panose="02020603050405020304" charset="0"/>
              </a:rPr>
              <a:t>Background and </a:t>
            </a:r>
            <a:r>
              <a:rPr lang="en-US" altLang="zh-CN" sz="4000" b="1" dirty="0">
                <a:latin typeface="Times New Roman Bold" panose="02020603050405020304" charset="0"/>
                <a:cs typeface="Times New Roman Bold" panose="02020603050405020304" charset="0"/>
                <a:sym typeface="+mn-ea"/>
              </a:rPr>
              <a:t>Challenges</a:t>
            </a:r>
            <a:endParaRPr lang="en-US" altLang="zh-CN" sz="2200" b="1" dirty="0">
              <a:solidFill>
                <a:srgbClr val="010044"/>
              </a:solidFill>
              <a:sym typeface="+mn-ea"/>
            </a:endParaRPr>
          </a:p>
        </p:txBody>
      </p:sp>
      <p:sp>
        <p:nvSpPr>
          <p:cNvPr id="8" name="副标题 7">
            <a:extLst>
              <a:ext uri="{FF2B5EF4-FFF2-40B4-BE49-F238E27FC236}">
                <a16:creationId xmlns:a16="http://schemas.microsoft.com/office/drawing/2014/main" id="{55A3160A-20FF-794E-854C-E4FEBF183911}"/>
              </a:ext>
            </a:extLst>
          </p:cNvPr>
          <p:cNvSpPr txBox="1">
            <a:spLocks/>
          </p:cNvSpPr>
          <p:nvPr/>
        </p:nvSpPr>
        <p:spPr>
          <a:xfrm>
            <a:off x="4227748" y="2916571"/>
            <a:ext cx="6593490" cy="1634881"/>
          </a:xfrm>
          <a:prstGeom prst="rect">
            <a:avLst/>
          </a:prstGeom>
        </p:spPr>
        <p:txBody>
          <a:bodyPr vert="horz" lIns="91440" tIns="45720" rIns="91440" bIns="45720" rtlCol="0">
            <a:normAutofit fontScale="975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pPr>
            <a:r>
              <a:rPr lang="en-US" altLang="zh-CN" sz="2000" b="1" dirty="0">
                <a:latin typeface="Times New Roman Bold" panose="02020603050405020304" charset="0"/>
                <a:cs typeface="Times New Roman Bold" panose="02020603050405020304" charset="0"/>
                <a:sym typeface="+mn-ea"/>
              </a:rPr>
              <a:t>Part</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1</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Research</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Background</a:t>
            </a:r>
          </a:p>
          <a:p>
            <a:pPr>
              <a:lnSpc>
                <a:spcPct val="120000"/>
              </a:lnSpc>
            </a:pPr>
            <a:r>
              <a:rPr lang="en-US" altLang="zh-CN" sz="2000" b="1" dirty="0">
                <a:latin typeface="Times New Roman Bold" panose="02020603050405020304" charset="0"/>
                <a:cs typeface="Times New Roman Bold" panose="02020603050405020304" charset="0"/>
                <a:sym typeface="+mn-ea"/>
              </a:rPr>
              <a:t>Part</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2</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Research</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Gaps</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and</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Contributions</a:t>
            </a:r>
          </a:p>
          <a:p>
            <a:pPr marL="0" indent="0">
              <a:lnSpc>
                <a:spcPct val="120000"/>
              </a:lnSpc>
              <a:buNone/>
            </a:pPr>
            <a:endParaRPr lang="en-US" altLang="zh-CN" sz="2000" b="1" dirty="0">
              <a:latin typeface="Times New Roman Bold" panose="02020603050405020304" charset="0"/>
              <a:cs typeface="Times New Roman Bold" panose="02020603050405020304" charset="0"/>
              <a:sym typeface="+mn-ea"/>
            </a:endParaRPr>
          </a:p>
        </p:txBody>
      </p:sp>
    </p:spTree>
    <p:extLst>
      <p:ext uri="{BB962C8B-B14F-4D97-AF65-F5344CB8AC3E}">
        <p14:creationId xmlns:p14="http://schemas.microsoft.com/office/powerpoint/2010/main" val="32660182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C58B0-77CB-9F5B-C9F7-A42D951691E1}"/>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2A57323E-8F07-911C-5115-12E7971C6D88}"/>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A2251FCC-6D68-47D8-D476-B2C4EB7935A1}"/>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77CBE4C5-FE2E-F6D5-7DD2-09D1C5CB9351}"/>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20</a:t>
            </a:fld>
            <a:endParaRPr lang="zh-CN" altLang="en-US"/>
          </a:p>
        </p:txBody>
      </p:sp>
      <p:sp>
        <p:nvSpPr>
          <p:cNvPr id="13" name="Rectangle 6">
            <a:extLst>
              <a:ext uri="{FF2B5EF4-FFF2-40B4-BE49-F238E27FC236}">
                <a16:creationId xmlns:a16="http://schemas.microsoft.com/office/drawing/2014/main" id="{C3D927A8-A43E-A3D0-483D-1FF0A66C944D}"/>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92997314-0B1C-1E90-37E1-D92CFF7E9363}"/>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15D8BC24-335D-874C-2D51-5C5910BC7AC8}"/>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0086369B-B33D-3F87-0542-EB81A2B9ED4C}"/>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3E4D7BB1-4946-2017-C96F-CF4B6C1F273F}"/>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15097AE8-163D-920B-ADBA-E62181004224}"/>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0BDF812D-E3F9-C62E-0AB2-FAEB372F0166}"/>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79248022-9576-5401-4CFA-D7904F78822D}"/>
                </a:ext>
              </a:extLst>
            </p:cNvPr>
            <p:cNvSpPr/>
            <p:nvPr/>
          </p:nvSpPr>
          <p:spPr>
            <a:xfrm>
              <a:off x="7461145" y="687114"/>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045561FC-DA6F-7D41-EF3A-B7A18875799B}"/>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7D990B9B-D767-6928-71A1-722406EAD64F}"/>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812A8EA1-B7A7-415B-9210-BB49B59DB775}"/>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Long</a:t>
            </a:r>
            <a:r>
              <a:rPr lang="en-US" altLang="zh-CN" sz="2800" b="1" dirty="0">
                <a:solidFill>
                  <a:srgbClr val="000000"/>
                </a:solidFill>
                <a:effectLst/>
                <a:latin typeface="Times New Roman" panose="02020603050405020304" pitchFamily="18" charset="0"/>
              </a:rPr>
              <a:t>-term</a:t>
            </a:r>
            <a:r>
              <a:rPr lang="en-US" sz="2800" b="1" dirty="0">
                <a:solidFill>
                  <a:srgbClr val="000000"/>
                </a:solidFill>
                <a:effectLst/>
                <a:latin typeface="Times New Roman" panose="02020603050405020304" pitchFamily="18" charset="0"/>
              </a:rPr>
              <a:t>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Research</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Gap</a:t>
            </a:r>
            <a:r>
              <a:rPr lang="zh-CN" altLang="en-US" sz="2800" b="1" dirty="0">
                <a:solidFill>
                  <a:srgbClr val="000000"/>
                </a:solidFill>
                <a:effectLst/>
                <a:latin typeface="Times New Roman" panose="02020603050405020304" pitchFamily="18" charset="0"/>
              </a:rPr>
              <a:t> </a:t>
            </a:r>
            <a:endParaRPr lang="en-US" sz="2800" b="1" dirty="0">
              <a:solidFill>
                <a:srgbClr val="000000"/>
              </a:solidFill>
              <a:effectLst/>
              <a:latin typeface="Times New Roman" panose="02020603050405020304" pitchFamily="18" charset="0"/>
            </a:endParaRPr>
          </a:p>
        </p:txBody>
      </p:sp>
      <p:pic>
        <p:nvPicPr>
          <p:cNvPr id="3" name="Picture 2">
            <a:extLst>
              <a:ext uri="{FF2B5EF4-FFF2-40B4-BE49-F238E27FC236}">
                <a16:creationId xmlns:a16="http://schemas.microsoft.com/office/drawing/2014/main" id="{0C7B7A12-C9EC-89CC-9733-FF6236C7A4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0747" y="3239808"/>
            <a:ext cx="3668803" cy="2127005"/>
          </a:xfrm>
          <a:prstGeom prst="rect">
            <a:avLst/>
          </a:prstGeom>
        </p:spPr>
      </p:pic>
      <p:pic>
        <p:nvPicPr>
          <p:cNvPr id="6" name="Picture 5">
            <a:extLst>
              <a:ext uri="{FF2B5EF4-FFF2-40B4-BE49-F238E27FC236}">
                <a16:creationId xmlns:a16="http://schemas.microsoft.com/office/drawing/2014/main" id="{0F4A249D-1572-35A0-6890-5031C6C03D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9543" y="3239809"/>
            <a:ext cx="3390492" cy="2047294"/>
          </a:xfrm>
          <a:prstGeom prst="rect">
            <a:avLst/>
          </a:prstGeom>
        </p:spPr>
      </p:pic>
      <p:sp>
        <p:nvSpPr>
          <p:cNvPr id="8" name="TextBox 7">
            <a:extLst>
              <a:ext uri="{FF2B5EF4-FFF2-40B4-BE49-F238E27FC236}">
                <a16:creationId xmlns:a16="http://schemas.microsoft.com/office/drawing/2014/main" id="{09EB78B2-D658-1685-B0E0-E508455FE1BE}"/>
              </a:ext>
            </a:extLst>
          </p:cNvPr>
          <p:cNvSpPr txBox="1"/>
          <p:nvPr/>
        </p:nvSpPr>
        <p:spPr>
          <a:xfrm>
            <a:off x="5221190" y="5246870"/>
            <a:ext cx="1749619" cy="458074"/>
          </a:xfrm>
          <a:prstGeom prst="rect">
            <a:avLst/>
          </a:prstGeom>
          <a:noFill/>
        </p:spPr>
        <p:txBody>
          <a:bodyPr wrap="square" rtlCol="0">
            <a:spAutoFit/>
          </a:bodyPr>
          <a:lstStyle/>
          <a:p>
            <a:pPr>
              <a:lnSpc>
                <a:spcPct val="150000"/>
              </a:lnSpc>
            </a:pPr>
            <a:r>
              <a:rPr lang="en-US" altLang="zh-CN" dirty="0">
                <a:latin typeface="Times New Roman Bold" panose="02020603050405020304" charset="0"/>
                <a:cs typeface="Times New Roman Bold" panose="02020603050405020304" charset="0"/>
                <a:sym typeface="+mn-ea"/>
              </a:rPr>
              <a:t>Well</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Aligned</a:t>
            </a:r>
          </a:p>
        </p:txBody>
      </p:sp>
      <p:sp>
        <p:nvSpPr>
          <p:cNvPr id="17" name="TextBox 16">
            <a:extLst>
              <a:ext uri="{FF2B5EF4-FFF2-40B4-BE49-F238E27FC236}">
                <a16:creationId xmlns:a16="http://schemas.microsoft.com/office/drawing/2014/main" id="{E4F7568A-CB51-2E17-7EA5-31EBDE7A1B87}"/>
              </a:ext>
            </a:extLst>
          </p:cNvPr>
          <p:cNvSpPr txBox="1"/>
          <p:nvPr/>
        </p:nvSpPr>
        <p:spPr>
          <a:xfrm>
            <a:off x="9231547" y="5216789"/>
            <a:ext cx="1501306" cy="458074"/>
          </a:xfrm>
          <a:prstGeom prst="rect">
            <a:avLst/>
          </a:prstGeom>
          <a:noFill/>
        </p:spPr>
        <p:txBody>
          <a:bodyPr wrap="square" rtlCol="0">
            <a:spAutoFit/>
          </a:bodyPr>
          <a:lstStyle/>
          <a:p>
            <a:pPr>
              <a:lnSpc>
                <a:spcPct val="150000"/>
              </a:lnSpc>
            </a:pPr>
            <a:r>
              <a:rPr lang="en-US" altLang="zh-CN" dirty="0">
                <a:latin typeface="Times New Roman Bold" panose="02020603050405020304" charset="0"/>
                <a:cs typeface="Times New Roman Bold" panose="02020603050405020304" charset="0"/>
                <a:sym typeface="+mn-ea"/>
              </a:rPr>
              <a:t>Misaligned</a:t>
            </a:r>
          </a:p>
        </p:txBody>
      </p:sp>
      <p:pic>
        <p:nvPicPr>
          <p:cNvPr id="19" name="Picture 18">
            <a:extLst>
              <a:ext uri="{FF2B5EF4-FFF2-40B4-BE49-F238E27FC236}">
                <a16:creationId xmlns:a16="http://schemas.microsoft.com/office/drawing/2014/main" id="{B0A43D59-B6AD-2F15-5E4C-9CCE2305097B}"/>
              </a:ext>
            </a:extLst>
          </p:cNvPr>
          <p:cNvPicPr>
            <a:picLocks noChangeAspect="1"/>
          </p:cNvPicPr>
          <p:nvPr/>
        </p:nvPicPr>
        <p:blipFill>
          <a:blip r:embed="rId6"/>
          <a:stretch>
            <a:fillRect/>
          </a:stretch>
        </p:blipFill>
        <p:spPr>
          <a:xfrm>
            <a:off x="293558" y="3191603"/>
            <a:ext cx="3530600" cy="2095500"/>
          </a:xfrm>
          <a:prstGeom prst="rect">
            <a:avLst/>
          </a:prstGeom>
        </p:spPr>
      </p:pic>
      <p:sp>
        <p:nvSpPr>
          <p:cNvPr id="23" name="文本框 14">
            <a:extLst>
              <a:ext uri="{FF2B5EF4-FFF2-40B4-BE49-F238E27FC236}">
                <a16:creationId xmlns:a16="http://schemas.microsoft.com/office/drawing/2014/main" id="{E72FC117-DA50-96F9-E895-FEE05624AB42}"/>
              </a:ext>
            </a:extLst>
          </p:cNvPr>
          <p:cNvSpPr txBox="1"/>
          <p:nvPr/>
        </p:nvSpPr>
        <p:spPr>
          <a:xfrm>
            <a:off x="95779" y="831295"/>
            <a:ext cx="11877261" cy="1819922"/>
          </a:xfrm>
          <a:prstGeom prst="rect">
            <a:avLst/>
          </a:prstGeom>
          <a:noFill/>
        </p:spPr>
        <p:txBody>
          <a:bodyPr wrap="square">
            <a:spAutoFit/>
          </a:bodyPr>
          <a:lstStyle/>
          <a:p>
            <a:pPr>
              <a:lnSpc>
                <a:spcPct val="150000"/>
              </a:lnSpc>
            </a:pPr>
            <a:r>
              <a:rPr lang="en-US" altLang="zh-CN" b="1" dirty="0">
                <a:latin typeface="Times New Roman Bold" panose="02020603050405020304" charset="0"/>
                <a:cs typeface="Times New Roman Bold" panose="02020603050405020304" charset="0"/>
                <a:sym typeface="+mn-ea"/>
              </a:rPr>
              <a:t>Research</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gap</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in</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radar-based</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ECG</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recovery:</a:t>
            </a:r>
          </a:p>
          <a:p>
            <a:pPr marL="457200" indent="-457200" algn="just">
              <a:lnSpc>
                <a:spcPct val="150000"/>
              </a:lnSpc>
              <a:spcBef>
                <a:spcPts val="250"/>
              </a:spcBef>
              <a:buAutoNum type="arabicPeriod"/>
            </a:pPr>
            <a:r>
              <a:rPr lang="en-US" altLang="zh-CN" kern="100" dirty="0">
                <a:latin typeface="Times New Roman" panose="02020603050405020304" pitchFamily="18" charset="0"/>
              </a:rPr>
              <a:t>The</a:t>
            </a:r>
            <a:r>
              <a:rPr lang="zh-CN" altLang="en-US" kern="100" dirty="0">
                <a:latin typeface="Times New Roman" panose="02020603050405020304" pitchFamily="18" charset="0"/>
              </a:rPr>
              <a:t> </a:t>
            </a:r>
            <a:r>
              <a:rPr lang="en-US" altLang="zh-CN" kern="100" dirty="0">
                <a:latin typeface="Times New Roman" panose="02020603050405020304" pitchFamily="18" charset="0"/>
              </a:rPr>
              <a:t>long-term</a:t>
            </a:r>
            <a:r>
              <a:rPr lang="zh-CN" altLang="en-US" kern="100" dirty="0">
                <a:latin typeface="Times New Roman" panose="02020603050405020304" pitchFamily="18" charset="0"/>
              </a:rPr>
              <a:t> </a:t>
            </a:r>
            <a:r>
              <a:rPr lang="en-US" altLang="zh-CN" kern="100" dirty="0">
                <a:latin typeface="Times New Roman" panose="02020603050405020304" pitchFamily="18" charset="0"/>
              </a:rPr>
              <a:t>domain transformation</a:t>
            </a:r>
            <a:r>
              <a:rPr lang="zh-CN" altLang="en-US" kern="100" dirty="0">
                <a:latin typeface="Times New Roman" panose="02020603050405020304" pitchFamily="18" charset="0"/>
              </a:rPr>
              <a:t> </a:t>
            </a:r>
            <a:r>
              <a:rPr lang="en-US" altLang="zh-CN" kern="100" dirty="0">
                <a:latin typeface="Times New Roman" panose="02020603050405020304" pitchFamily="18" charset="0"/>
              </a:rPr>
              <a:t>(radar</a:t>
            </a:r>
            <a:r>
              <a:rPr lang="zh-CN" altLang="en-US" kern="100" dirty="0">
                <a:latin typeface="Times New Roman" panose="02020603050405020304" pitchFamily="18" charset="0"/>
              </a:rPr>
              <a:t> </a:t>
            </a:r>
            <a:r>
              <a:rPr lang="en-US" altLang="zh-CN" kern="100" dirty="0">
                <a:latin typeface="Times New Roman" panose="02020603050405020304" pitchFamily="18" charset="0"/>
              </a:rPr>
              <a:t>to</a:t>
            </a:r>
            <a:r>
              <a:rPr lang="zh-CN" altLang="en-US" kern="100" dirty="0">
                <a:latin typeface="Times New Roman" panose="02020603050405020304" pitchFamily="18" charset="0"/>
              </a:rPr>
              <a:t> </a:t>
            </a:r>
            <a:r>
              <a:rPr lang="en-US" altLang="zh-CN" kern="100" dirty="0">
                <a:latin typeface="Times New Roman" panose="02020603050405020304" pitchFamily="18" charset="0"/>
              </a:rPr>
              <a:t>ECG)</a:t>
            </a:r>
            <a:r>
              <a:rPr lang="zh-CN" altLang="en-US" kern="100" dirty="0">
                <a:latin typeface="Times New Roman" panose="02020603050405020304" pitchFamily="18" charset="0"/>
              </a:rPr>
              <a:t> </a:t>
            </a:r>
            <a:r>
              <a:rPr lang="en-US" altLang="zh-CN" kern="100" dirty="0">
                <a:latin typeface="Times New Roman" panose="02020603050405020304" pitchFamily="18" charset="0"/>
              </a:rPr>
              <a:t>lacks</a:t>
            </a:r>
            <a:r>
              <a:rPr lang="zh-CN" altLang="en-US" kern="100" dirty="0">
                <a:latin typeface="Times New Roman" panose="02020603050405020304" pitchFamily="18" charset="0"/>
              </a:rPr>
              <a:t> </a:t>
            </a:r>
            <a:r>
              <a:rPr lang="en-US" altLang="zh-CN" kern="100" dirty="0">
                <a:latin typeface="Times New Roman" panose="02020603050405020304" pitchFamily="18" charset="0"/>
              </a:rPr>
              <a:t>theoretical explanation.</a:t>
            </a:r>
          </a:p>
          <a:p>
            <a:pPr marL="457200" indent="-457200" algn="just">
              <a:lnSpc>
                <a:spcPct val="150000"/>
              </a:lnSpc>
              <a:spcBef>
                <a:spcPts val="250"/>
              </a:spcBef>
              <a:buAutoNum type="arabicPeriod"/>
            </a:pPr>
            <a:r>
              <a:rPr lang="en-US" altLang="zh-CN" kern="100" dirty="0">
                <a:latin typeface="Times New Roman" panose="02020603050405020304" pitchFamily="18" charset="0"/>
              </a:rPr>
              <a:t>Noise</a:t>
            </a:r>
            <a:r>
              <a:rPr lang="zh-CN" altLang="en-US" kern="100" dirty="0">
                <a:latin typeface="Times New Roman" panose="02020603050405020304" pitchFamily="18" charset="0"/>
              </a:rPr>
              <a:t> </a:t>
            </a:r>
            <a:r>
              <a:rPr lang="en-US" altLang="zh-CN" kern="100" dirty="0">
                <a:latin typeface="Times New Roman" panose="02020603050405020304" pitchFamily="18" charset="0"/>
              </a:rPr>
              <a:t>robustness</a:t>
            </a:r>
            <a:r>
              <a:rPr lang="zh-CN" altLang="en-US" kern="100" dirty="0">
                <a:latin typeface="Times New Roman" panose="02020603050405020304" pitchFamily="18" charset="0"/>
              </a:rPr>
              <a:t> </a:t>
            </a:r>
            <a:r>
              <a:rPr lang="en-US" altLang="zh-CN" kern="100" dirty="0">
                <a:latin typeface="Times New Roman" panose="02020603050405020304" pitchFamily="18" charset="0"/>
              </a:rPr>
              <a:t>is</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never</a:t>
            </a:r>
            <a:r>
              <a:rPr lang="zh-CN" altLang="en-US" kern="100" dirty="0">
                <a:latin typeface="Times New Roman" panose="02020603050405020304" pitchFamily="18" charset="0"/>
              </a:rPr>
              <a:t> </a:t>
            </a:r>
            <a:r>
              <a:rPr lang="en-US" altLang="zh-CN" kern="100" dirty="0">
                <a:latin typeface="Times New Roman" panose="02020603050405020304" pitchFamily="18" charset="0"/>
              </a:rPr>
              <a:t>considered</a:t>
            </a:r>
            <a:r>
              <a:rPr lang="zh-CN" altLang="en-US" kern="100" dirty="0">
                <a:latin typeface="Times New Roman" panose="02020603050405020304" pitchFamily="18" charset="0"/>
              </a:rPr>
              <a:t> </a:t>
            </a:r>
            <a:r>
              <a:rPr lang="en-US" altLang="zh-CN" kern="100" dirty="0">
                <a:latin typeface="Times New Roman" panose="02020603050405020304" pitchFamily="18" charset="0"/>
              </a:rPr>
              <a:t>or</a:t>
            </a:r>
            <a:r>
              <a:rPr lang="zh-CN" altLang="en-US" kern="100" dirty="0">
                <a:latin typeface="Times New Roman" panose="02020603050405020304" pitchFamily="18" charset="0"/>
              </a:rPr>
              <a:t> </a:t>
            </a:r>
            <a:r>
              <a:rPr lang="en-US" altLang="zh-CN" kern="100" dirty="0">
                <a:latin typeface="Times New Roman" panose="02020603050405020304" pitchFamily="18" charset="0"/>
              </a:rPr>
              <a:t>validated</a:t>
            </a:r>
            <a:r>
              <a:rPr lang="zh-CN" altLang="en-US" kern="100" dirty="0">
                <a:latin typeface="Times New Roman" panose="02020603050405020304" pitchFamily="18" charset="0"/>
              </a:rPr>
              <a:t> </a:t>
            </a:r>
            <a:r>
              <a:rPr lang="en-US" altLang="zh-CN" kern="100" dirty="0">
                <a:latin typeface="Times New Roman" panose="02020603050405020304" pitchFamily="18" charset="0"/>
              </a:rPr>
              <a:t>in</a:t>
            </a:r>
            <a:r>
              <a:rPr lang="zh-CN" altLang="en-US" kern="100" dirty="0">
                <a:latin typeface="Times New Roman" panose="02020603050405020304" pitchFamily="18" charset="0"/>
              </a:rPr>
              <a:t> </a:t>
            </a:r>
            <a:r>
              <a:rPr lang="en-US" altLang="zh-CN" kern="100" dirty="0">
                <a:latin typeface="Times New Roman" panose="02020603050405020304" pitchFamily="18" charset="0"/>
              </a:rPr>
              <a:t>ECG</a:t>
            </a:r>
            <a:r>
              <a:rPr lang="zh-CN" altLang="en-US" kern="100" dirty="0">
                <a:latin typeface="Times New Roman" panose="02020603050405020304" pitchFamily="18" charset="0"/>
              </a:rPr>
              <a:t> </a:t>
            </a:r>
            <a:r>
              <a:rPr lang="en-US" altLang="zh-CN" kern="100" dirty="0">
                <a:latin typeface="Times New Roman" panose="02020603050405020304" pitchFamily="18" charset="0"/>
              </a:rPr>
              <a:t>recovery,</a:t>
            </a:r>
            <a:r>
              <a:rPr lang="zh-CN" altLang="en-US" kern="100" dirty="0">
                <a:latin typeface="Times New Roman" panose="02020603050405020304" pitchFamily="18" charset="0"/>
              </a:rPr>
              <a:t> </a:t>
            </a:r>
            <a:r>
              <a:rPr lang="en-US" altLang="zh-CN" kern="100" dirty="0">
                <a:latin typeface="Times New Roman" panose="02020603050405020304" pitchFamily="18" charset="0"/>
              </a:rPr>
              <a:t>especially</a:t>
            </a:r>
            <a:r>
              <a:rPr lang="zh-CN" altLang="en-US" kern="100" dirty="0">
                <a:latin typeface="Times New Roman" panose="02020603050405020304" pitchFamily="18" charset="0"/>
              </a:rPr>
              <a:t> </a:t>
            </a:r>
            <a:r>
              <a:rPr lang="en-US" altLang="zh-CN" kern="100" dirty="0">
                <a:latin typeface="Times New Roman" panose="02020603050405020304" pitchFamily="18" charset="0"/>
              </a:rPr>
              <a:t>for</a:t>
            </a:r>
            <a:r>
              <a:rPr lang="zh-CN" altLang="en-US" kern="100" dirty="0">
                <a:latin typeface="Times New Roman" panose="02020603050405020304" pitchFamily="18" charset="0"/>
              </a:rPr>
              <a:t> </a:t>
            </a:r>
            <a:r>
              <a:rPr lang="en-US" altLang="zh-CN" kern="100" dirty="0">
                <a:latin typeface="Times New Roman" panose="02020603050405020304" pitchFamily="18" charset="0"/>
              </a:rPr>
              <a:t>the</a:t>
            </a:r>
            <a:r>
              <a:rPr lang="zh-CN" altLang="en-US" kern="100" dirty="0">
                <a:latin typeface="Times New Roman" panose="02020603050405020304" pitchFamily="18" charset="0"/>
              </a:rPr>
              <a:t> </a:t>
            </a:r>
            <a:r>
              <a:rPr lang="en-US" altLang="zh-CN" kern="100" dirty="0">
                <a:latin typeface="Times New Roman" panose="02020603050405020304" pitchFamily="18" charset="0"/>
              </a:rPr>
              <a:t>DL</a:t>
            </a:r>
            <a:r>
              <a:rPr lang="zh-CN" altLang="en-US" kern="100" dirty="0">
                <a:latin typeface="Times New Roman" panose="02020603050405020304" pitchFamily="18" charset="0"/>
              </a:rPr>
              <a:t> </a:t>
            </a:r>
            <a:r>
              <a:rPr lang="en-US" altLang="zh-CN" kern="100" dirty="0">
                <a:latin typeface="Times New Roman" panose="02020603050405020304" pitchFamily="18" charset="0"/>
              </a:rPr>
              <a:t>model</a:t>
            </a:r>
            <a:r>
              <a:rPr lang="zh-CN" altLang="en-US" kern="100" dirty="0">
                <a:latin typeface="Times New Roman" panose="02020603050405020304" pitchFamily="18" charset="0"/>
              </a:rPr>
              <a:t> </a:t>
            </a:r>
            <a:r>
              <a:rPr lang="en-US" altLang="zh-CN" kern="100" dirty="0">
                <a:latin typeface="Times New Roman" panose="02020603050405020304" pitchFamily="18" charset="0"/>
              </a:rPr>
              <a:t>itself.</a:t>
            </a:r>
          </a:p>
          <a:p>
            <a:pPr marL="457200" indent="-457200" algn="just">
              <a:lnSpc>
                <a:spcPct val="150000"/>
              </a:lnSpc>
              <a:spcBef>
                <a:spcPts val="250"/>
              </a:spcBef>
              <a:buAutoNum type="arabicPeriod"/>
            </a:pPr>
            <a:r>
              <a:rPr lang="en-US" altLang="zh-CN" kern="100" dirty="0">
                <a:latin typeface="Times New Roman" panose="02020603050405020304" pitchFamily="18" charset="0"/>
              </a:rPr>
              <a:t>The</a:t>
            </a:r>
            <a:r>
              <a:rPr lang="zh-CN" altLang="en-US" kern="100" dirty="0">
                <a:latin typeface="Times New Roman" panose="02020603050405020304" pitchFamily="18" charset="0"/>
              </a:rPr>
              <a:t> </a:t>
            </a:r>
            <a:r>
              <a:rPr lang="en-US" altLang="zh-CN" kern="100" dirty="0">
                <a:latin typeface="Times New Roman" panose="02020603050405020304" pitchFamily="18" charset="0"/>
              </a:rPr>
              <a:t>misalignment</a:t>
            </a:r>
            <a:r>
              <a:rPr lang="zh-CN" altLang="en-US" kern="100" dirty="0">
                <a:latin typeface="Times New Roman" panose="02020603050405020304" pitchFamily="18" charset="0"/>
              </a:rPr>
              <a:t> </a:t>
            </a:r>
            <a:r>
              <a:rPr lang="en-US" altLang="zh-CN" kern="100" dirty="0">
                <a:latin typeface="Times New Roman" panose="02020603050405020304" pitchFamily="18" charset="0"/>
              </a:rPr>
              <a:t>issue</a:t>
            </a:r>
            <a:r>
              <a:rPr lang="zh-CN" altLang="en-US" kern="100" dirty="0">
                <a:latin typeface="Times New Roman" panose="02020603050405020304" pitchFamily="18" charset="0"/>
              </a:rPr>
              <a:t> </a:t>
            </a:r>
            <a:r>
              <a:rPr lang="en-US" altLang="zh-CN" kern="100" dirty="0">
                <a:latin typeface="Times New Roman" panose="02020603050405020304" pitchFamily="18" charset="0"/>
              </a:rPr>
              <a:t>in</a:t>
            </a:r>
            <a:r>
              <a:rPr lang="zh-CN" altLang="en-US" kern="100" dirty="0">
                <a:latin typeface="Times New Roman" panose="02020603050405020304" pitchFamily="18" charset="0"/>
              </a:rPr>
              <a:t> </a:t>
            </a:r>
            <a:r>
              <a:rPr lang="en-US" altLang="zh-CN" kern="100" dirty="0">
                <a:latin typeface="Times New Roman" panose="02020603050405020304" pitchFamily="18" charset="0"/>
              </a:rPr>
              <a:t>the</a:t>
            </a:r>
            <a:r>
              <a:rPr lang="zh-CN" altLang="en-US" kern="100" dirty="0">
                <a:latin typeface="Times New Roman" panose="02020603050405020304" pitchFamily="18" charset="0"/>
              </a:rPr>
              <a:t> </a:t>
            </a:r>
            <a:r>
              <a:rPr lang="en-US" altLang="zh-CN" kern="100" dirty="0">
                <a:latin typeface="Times New Roman" panose="02020603050405020304" pitchFamily="18" charset="0"/>
              </a:rPr>
              <a:t>method</a:t>
            </a:r>
            <a:r>
              <a:rPr lang="zh-CN" altLang="en-US" kern="100" dirty="0">
                <a:latin typeface="Times New Roman" panose="02020603050405020304" pitchFamily="18" charset="0"/>
              </a:rPr>
              <a:t> </a:t>
            </a:r>
            <a:r>
              <a:rPr lang="en-US" altLang="zh-CN" kern="100" dirty="0">
                <a:latin typeface="Times New Roman" panose="02020603050405020304" pitchFamily="18" charset="0"/>
              </a:rPr>
              <a:t>based</a:t>
            </a:r>
            <a:r>
              <a:rPr lang="zh-CN" altLang="en-US" kern="100" dirty="0">
                <a:latin typeface="Times New Roman" panose="02020603050405020304" pitchFamily="18" charset="0"/>
              </a:rPr>
              <a:t> </a:t>
            </a:r>
            <a:r>
              <a:rPr lang="en-US" altLang="zh-CN" kern="100" dirty="0">
                <a:latin typeface="Times New Roman" panose="02020603050405020304" pitchFamily="18" charset="0"/>
              </a:rPr>
              <a:t>on</a:t>
            </a:r>
            <a:r>
              <a:rPr lang="zh-CN" altLang="en-US" kern="100" dirty="0">
                <a:latin typeface="Times New Roman" panose="02020603050405020304" pitchFamily="18" charset="0"/>
              </a:rPr>
              <a:t> </a:t>
            </a:r>
            <a:r>
              <a:rPr lang="en-US" altLang="zh-CN" kern="100" dirty="0">
                <a:latin typeface="Times New Roman" panose="02020603050405020304" pitchFamily="18" charset="0"/>
              </a:rPr>
              <a:t>single</a:t>
            </a:r>
            <a:r>
              <a:rPr lang="zh-CN" altLang="en-US" kern="100" dirty="0">
                <a:latin typeface="Times New Roman" panose="02020603050405020304" pitchFamily="18" charset="0"/>
              </a:rPr>
              <a:t> </a:t>
            </a:r>
            <a:r>
              <a:rPr lang="en-US" altLang="zh-CN" kern="100" dirty="0">
                <a:latin typeface="Times New Roman" panose="02020603050405020304" pitchFamily="18" charset="0"/>
              </a:rPr>
              <a:t>cardiac</a:t>
            </a:r>
            <a:r>
              <a:rPr lang="zh-CN" altLang="en-US" kern="100" dirty="0">
                <a:latin typeface="Times New Roman" panose="02020603050405020304" pitchFamily="18" charset="0"/>
              </a:rPr>
              <a:t> </a:t>
            </a:r>
            <a:r>
              <a:rPr lang="en-US" altLang="zh-CN" kern="100" dirty="0">
                <a:latin typeface="Times New Roman" panose="02020603050405020304" pitchFamily="18" charset="0"/>
              </a:rPr>
              <a:t>cycle.</a:t>
            </a:r>
          </a:p>
        </p:txBody>
      </p:sp>
      <p:sp>
        <p:nvSpPr>
          <p:cNvPr id="24" name="TextBox 23">
            <a:extLst>
              <a:ext uri="{FF2B5EF4-FFF2-40B4-BE49-F238E27FC236}">
                <a16:creationId xmlns:a16="http://schemas.microsoft.com/office/drawing/2014/main" id="{9C4B5F92-3C9B-FE3D-89BF-C2D079B088EF}"/>
              </a:ext>
            </a:extLst>
          </p:cNvPr>
          <p:cNvSpPr txBox="1"/>
          <p:nvPr/>
        </p:nvSpPr>
        <p:spPr>
          <a:xfrm>
            <a:off x="1371129" y="5246870"/>
            <a:ext cx="2164650" cy="458074"/>
          </a:xfrm>
          <a:prstGeom prst="rect">
            <a:avLst/>
          </a:prstGeom>
          <a:noFill/>
        </p:spPr>
        <p:txBody>
          <a:bodyPr wrap="square" rtlCol="0">
            <a:spAutoFit/>
          </a:bodyPr>
          <a:lstStyle/>
          <a:p>
            <a:pPr>
              <a:lnSpc>
                <a:spcPct val="150000"/>
              </a:lnSpc>
            </a:pPr>
            <a:r>
              <a:rPr lang="en-US" altLang="zh-CN" dirty="0">
                <a:latin typeface="Times New Roman Bold" panose="02020603050405020304" charset="0"/>
                <a:cs typeface="Times New Roman Bold" panose="02020603050405020304" charset="0"/>
                <a:sym typeface="+mn-ea"/>
              </a:rPr>
              <a:t>Distorted</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by</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noise</a:t>
            </a:r>
          </a:p>
        </p:txBody>
      </p:sp>
    </p:spTree>
    <p:extLst>
      <p:ext uri="{BB962C8B-B14F-4D97-AF65-F5344CB8AC3E}">
        <p14:creationId xmlns:p14="http://schemas.microsoft.com/office/powerpoint/2010/main" val="3399331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3F3F5-A7F7-84C0-FE8B-D960FA330B90}"/>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254CF234-ECFD-FD9D-A672-162DB36468E3}"/>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72D109D8-D484-76BC-DEF4-125B1A3AEC85}"/>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598B8854-F048-1955-4C10-76246925BA38}"/>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21</a:t>
            </a:fld>
            <a:endParaRPr lang="zh-CN" altLang="en-US"/>
          </a:p>
        </p:txBody>
      </p:sp>
      <p:sp>
        <p:nvSpPr>
          <p:cNvPr id="13" name="Rectangle 6">
            <a:extLst>
              <a:ext uri="{FF2B5EF4-FFF2-40B4-BE49-F238E27FC236}">
                <a16:creationId xmlns:a16="http://schemas.microsoft.com/office/drawing/2014/main" id="{B16CB394-023D-396B-47BE-C22ABFA46498}"/>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B62A5F83-6361-53CB-D353-E2B8C96127B1}"/>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BC7C6C62-9E8F-2FD8-9C04-1E021CAB64BD}"/>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363518EC-0EFC-01BF-3969-82EDAD78E035}"/>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8C5E0D9F-98FA-8494-D1F3-4EA6F2571237}"/>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917B2FDC-D995-F11B-8BB0-2D07FA0A4D70}"/>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EDE72651-C8B4-5D17-80C2-3F10EC3E2775}"/>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FC8E64FE-C0F5-44D8-7EA5-9BB011E6ECE2}"/>
                </a:ext>
              </a:extLst>
            </p:cNvPr>
            <p:cNvSpPr/>
            <p:nvPr/>
          </p:nvSpPr>
          <p:spPr>
            <a:xfrm>
              <a:off x="7461145" y="687114"/>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881B7E21-1591-E8D6-A0A1-2E33A96EDF86}"/>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561CAB31-B9CE-F59B-9AB3-40A1EDDBEDC1}"/>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40B8B49B-748E-E618-E648-C4197723F6A6}"/>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Long</a:t>
            </a:r>
            <a:r>
              <a:rPr lang="en-US" altLang="zh-CN" sz="2800" b="1" dirty="0">
                <a:solidFill>
                  <a:srgbClr val="000000"/>
                </a:solidFill>
                <a:effectLst/>
                <a:latin typeface="Times New Roman" panose="02020603050405020304" pitchFamily="18" charset="0"/>
              </a:rPr>
              <a:t>-term</a:t>
            </a:r>
            <a:r>
              <a:rPr lang="en-US" sz="2800" b="1" dirty="0">
                <a:solidFill>
                  <a:srgbClr val="000000"/>
                </a:solidFill>
                <a:effectLst/>
                <a:latin typeface="Times New Roman" panose="02020603050405020304" pitchFamily="18" charset="0"/>
              </a:rPr>
              <a:t>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Contributions</a:t>
            </a:r>
            <a:endParaRPr lang="en-US" sz="2800" b="1" dirty="0">
              <a:solidFill>
                <a:srgbClr val="000000"/>
              </a:solidFill>
              <a:effectLst/>
              <a:latin typeface="Times New Roman" panose="02020603050405020304" pitchFamily="18" charset="0"/>
            </a:endParaRPr>
          </a:p>
        </p:txBody>
      </p:sp>
      <p:sp>
        <p:nvSpPr>
          <p:cNvPr id="25" name="TextBox 24">
            <a:extLst>
              <a:ext uri="{FF2B5EF4-FFF2-40B4-BE49-F238E27FC236}">
                <a16:creationId xmlns:a16="http://schemas.microsoft.com/office/drawing/2014/main" id="{FD205D26-2720-2357-4769-530F92706DC2}"/>
              </a:ext>
            </a:extLst>
          </p:cNvPr>
          <p:cNvSpPr txBox="1"/>
          <p:nvPr/>
        </p:nvSpPr>
        <p:spPr>
          <a:xfrm>
            <a:off x="52309" y="843378"/>
            <a:ext cx="11457204" cy="2612446"/>
          </a:xfrm>
          <a:prstGeom prst="rect">
            <a:avLst/>
          </a:prstGeom>
          <a:noFill/>
        </p:spPr>
        <p:txBody>
          <a:bodyPr wrap="square" rtlCol="0">
            <a:spAutoFit/>
          </a:bodyPr>
          <a:lstStyle/>
          <a:p>
            <a:pPr algn="just">
              <a:lnSpc>
                <a:spcPct val="150000"/>
              </a:lnSpc>
              <a:spcBef>
                <a:spcPts val="250"/>
              </a:spcBef>
            </a:pPr>
            <a:r>
              <a:rPr lang="en-US" altLang="zh-CN" b="1" kern="100" dirty="0">
                <a:latin typeface="Times New Roman" panose="02020603050405020304" pitchFamily="18" charset="0"/>
              </a:rPr>
              <a:t>Contributions:</a:t>
            </a:r>
          </a:p>
          <a:p>
            <a:pPr marL="457200" indent="-457200" algn="just">
              <a:lnSpc>
                <a:spcPct val="150000"/>
              </a:lnSpc>
              <a:spcBef>
                <a:spcPts val="250"/>
              </a:spcBef>
              <a:buAutoNum type="arabicPeriod"/>
            </a:pPr>
            <a:r>
              <a:rPr lang="en-US" altLang="zh-CN" kern="100" dirty="0">
                <a:latin typeface="Times New Roman" panose="02020603050405020304" pitchFamily="18" charset="0"/>
              </a:rPr>
              <a:t>Model the radar-based ECG reconstruction </a:t>
            </a:r>
            <a:r>
              <a:rPr lang="en-US" altLang="zh-CN" kern="100" dirty="0">
                <a:solidFill>
                  <a:srgbClr val="FF0000"/>
                </a:solidFill>
                <a:latin typeface="Times New Roman" panose="02020603050405020304" pitchFamily="18" charset="0"/>
              </a:rPr>
              <a:t>into three tasks </a:t>
            </a:r>
            <a:r>
              <a:rPr lang="en-US" altLang="zh-CN" kern="100" dirty="0">
                <a:latin typeface="Times New Roman" panose="02020603050405020304" pitchFamily="18" charset="0"/>
              </a:rPr>
              <a:t>and designs an MTL framework named </a:t>
            </a:r>
            <a:r>
              <a:rPr lang="en-US" altLang="zh-CN" kern="100" dirty="0" err="1">
                <a:latin typeface="Times New Roman" panose="02020603050405020304" pitchFamily="18" charset="0"/>
              </a:rPr>
              <a:t>radarODE</a:t>
            </a:r>
            <a:r>
              <a:rPr lang="en-US" altLang="zh-CN" kern="100" dirty="0">
                <a:latin typeface="Times New Roman" panose="02020603050405020304" pitchFamily="18" charset="0"/>
              </a:rPr>
              <a:t>-MTL to</a:t>
            </a:r>
            <a:r>
              <a:rPr lang="zh-CN" altLang="en-US" kern="100" dirty="0">
                <a:latin typeface="Times New Roman" panose="02020603050405020304" pitchFamily="18" charset="0"/>
              </a:rPr>
              <a:t> </a:t>
            </a:r>
            <a:r>
              <a:rPr lang="en-US" altLang="zh-CN" kern="100" dirty="0">
                <a:latin typeface="Times New Roman" panose="02020603050405020304" pitchFamily="18" charset="0"/>
              </a:rPr>
              <a:t>avoid the reintroduction of the time-domain noises and hence improving the noise robustness.</a:t>
            </a:r>
          </a:p>
          <a:p>
            <a:pPr marL="457200" indent="-457200" algn="just">
              <a:lnSpc>
                <a:spcPct val="150000"/>
              </a:lnSpc>
              <a:spcBef>
                <a:spcPts val="250"/>
              </a:spcBef>
              <a:buAutoNum type="arabicPeriod"/>
            </a:pPr>
            <a:r>
              <a:rPr lang="en-US" altLang="zh-CN" kern="100" dirty="0">
                <a:latin typeface="Times New Roman" panose="02020603050405020304" pitchFamily="18" charset="0"/>
              </a:rPr>
              <a:t>A novel optimization strategy</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eccentric gradient alignment (EGA) </a:t>
            </a:r>
            <a:r>
              <a:rPr lang="en-US" altLang="zh-CN" kern="100" dirty="0">
                <a:latin typeface="Times New Roman" panose="02020603050405020304" pitchFamily="18" charset="0"/>
              </a:rPr>
              <a:t>is proposed for MTL learning by </a:t>
            </a:r>
            <a:r>
              <a:rPr lang="en-US" altLang="zh-CN" kern="100" dirty="0">
                <a:solidFill>
                  <a:srgbClr val="FF0000"/>
                </a:solidFill>
                <a:latin typeface="Times New Roman" panose="02020603050405020304" pitchFamily="18" charset="0"/>
              </a:rPr>
              <a:t>eccentrically aligning the task gradients</a:t>
            </a:r>
            <a:r>
              <a:rPr lang="en-US" altLang="zh-CN" kern="100" dirty="0">
                <a:latin typeface="Times New Roman" panose="02020603050405020304" pitchFamily="18" charset="0"/>
              </a:rPr>
              <a:t>, </a:t>
            </a:r>
            <a:r>
              <a:rPr lang="en-US" altLang="zh-CN" sz="1800" kern="100" dirty="0">
                <a:latin typeface="Times New Roman" panose="02020603050405020304" pitchFamily="18" charset="0"/>
              </a:rPr>
              <a:t>aiming to </a:t>
            </a:r>
            <a:r>
              <a:rPr lang="en-US" altLang="zh-CN" sz="1800" kern="100" dirty="0">
                <a:solidFill>
                  <a:srgbClr val="FF0000"/>
                </a:solidFill>
                <a:latin typeface="Times New Roman" panose="02020603050405020304" pitchFamily="18" charset="0"/>
              </a:rPr>
              <a:t>adaptively alter the task priority </a:t>
            </a:r>
            <a:r>
              <a:rPr lang="en-US" altLang="zh-CN" sz="1800" kern="100" dirty="0">
                <a:latin typeface="Times New Roman" panose="02020603050405020304" pitchFamily="18" charset="0"/>
              </a:rPr>
              <a:t>to ensure efficient learning progress for the tasks with disparate complexity while </a:t>
            </a:r>
            <a:r>
              <a:rPr lang="en-US" altLang="zh-CN" sz="1800" kern="100" dirty="0">
                <a:solidFill>
                  <a:srgbClr val="FF0000"/>
                </a:solidFill>
                <a:latin typeface="Times New Roman" panose="02020603050405020304" pitchFamily="18" charset="0"/>
              </a:rPr>
              <a:t>preventing the negative transfer phenomenon </a:t>
            </a:r>
            <a:r>
              <a:rPr lang="en-US" altLang="zh-CN" sz="1800" kern="100" dirty="0">
                <a:latin typeface="Times New Roman" panose="02020603050405020304" pitchFamily="18" charset="0"/>
              </a:rPr>
              <a:t>at the same time</a:t>
            </a:r>
            <a:r>
              <a:rPr lang="en-US" altLang="zh-CN" kern="100" dirty="0">
                <a:latin typeface="Times New Roman" panose="02020603050405020304" pitchFamily="18" charset="0"/>
              </a:rPr>
              <a:t>.</a:t>
            </a:r>
          </a:p>
        </p:txBody>
      </p:sp>
      <p:pic>
        <p:nvPicPr>
          <p:cNvPr id="26" name="Picture 25">
            <a:extLst>
              <a:ext uri="{FF2B5EF4-FFF2-40B4-BE49-F238E27FC236}">
                <a16:creationId xmlns:a16="http://schemas.microsoft.com/office/drawing/2014/main" id="{791E4BB1-47B8-603B-C69B-BC8EDD2FF089}"/>
              </a:ext>
            </a:extLst>
          </p:cNvPr>
          <p:cNvPicPr>
            <a:picLocks noChangeAspect="1"/>
          </p:cNvPicPr>
          <p:nvPr/>
        </p:nvPicPr>
        <p:blipFill>
          <a:blip r:embed="rId4"/>
          <a:srcRect/>
          <a:stretch/>
        </p:blipFill>
        <p:spPr>
          <a:xfrm>
            <a:off x="8550166" y="3831532"/>
            <a:ext cx="2824402" cy="1987289"/>
          </a:xfrm>
          <a:prstGeom prst="rect">
            <a:avLst/>
          </a:prstGeom>
        </p:spPr>
      </p:pic>
      <p:sp>
        <p:nvSpPr>
          <p:cNvPr id="27" name="TextBox 26">
            <a:extLst>
              <a:ext uri="{FF2B5EF4-FFF2-40B4-BE49-F238E27FC236}">
                <a16:creationId xmlns:a16="http://schemas.microsoft.com/office/drawing/2014/main" id="{CD9AD46D-303D-5C55-CF88-BBA1EF94E1FD}"/>
              </a:ext>
            </a:extLst>
          </p:cNvPr>
          <p:cNvSpPr txBox="1"/>
          <p:nvPr/>
        </p:nvSpPr>
        <p:spPr>
          <a:xfrm>
            <a:off x="1947129" y="5840858"/>
            <a:ext cx="2743199" cy="369332"/>
          </a:xfrm>
          <a:prstGeom prst="rect">
            <a:avLst/>
          </a:prstGeom>
          <a:noFill/>
        </p:spPr>
        <p:txBody>
          <a:bodyPr wrap="square">
            <a:spAutoFit/>
          </a:bodyPr>
          <a:lstStyle/>
          <a:p>
            <a:pPr algn="ctr"/>
            <a:r>
              <a:rPr lang="en-US" altLang="zh-CN" kern="100" dirty="0">
                <a:latin typeface="Times New Roman" panose="02020603050405020304" pitchFamily="18" charset="0"/>
              </a:rPr>
              <a:t>Morphological</a:t>
            </a:r>
            <a:r>
              <a:rPr lang="zh-CN" altLang="en-US" kern="100" dirty="0">
                <a:latin typeface="Times New Roman" panose="02020603050405020304" pitchFamily="18" charset="0"/>
              </a:rPr>
              <a:t> </a:t>
            </a:r>
            <a:r>
              <a:rPr lang="en-US" altLang="zh-CN" kern="100" dirty="0">
                <a:latin typeface="Times New Roman" panose="02020603050405020304" pitchFamily="18" charset="0"/>
              </a:rPr>
              <a:t>Recovery</a:t>
            </a:r>
          </a:p>
        </p:txBody>
      </p:sp>
      <p:grpSp>
        <p:nvGrpSpPr>
          <p:cNvPr id="28" name="Group 27">
            <a:extLst>
              <a:ext uri="{FF2B5EF4-FFF2-40B4-BE49-F238E27FC236}">
                <a16:creationId xmlns:a16="http://schemas.microsoft.com/office/drawing/2014/main" id="{B6F16AA7-33A8-5674-009B-F3A3C531E103}"/>
              </a:ext>
            </a:extLst>
          </p:cNvPr>
          <p:cNvGrpSpPr/>
          <p:nvPr/>
        </p:nvGrpSpPr>
        <p:grpSpPr>
          <a:xfrm>
            <a:off x="2195152" y="3897706"/>
            <a:ext cx="2354219" cy="1775854"/>
            <a:chOff x="769799" y="5261504"/>
            <a:chExt cx="1337059" cy="878316"/>
          </a:xfrm>
        </p:grpSpPr>
        <p:grpSp>
          <p:nvGrpSpPr>
            <p:cNvPr id="29" name="Group 28">
              <a:extLst>
                <a:ext uri="{FF2B5EF4-FFF2-40B4-BE49-F238E27FC236}">
                  <a16:creationId xmlns:a16="http://schemas.microsoft.com/office/drawing/2014/main" id="{83164273-CDE7-D99F-9279-7B9C30932AE2}"/>
                </a:ext>
              </a:extLst>
            </p:cNvPr>
            <p:cNvGrpSpPr/>
            <p:nvPr/>
          </p:nvGrpSpPr>
          <p:grpSpPr>
            <a:xfrm>
              <a:off x="769799" y="5261504"/>
              <a:ext cx="1337059" cy="878316"/>
              <a:chOff x="234948" y="5188640"/>
              <a:chExt cx="1280693" cy="527735"/>
            </a:xfrm>
          </p:grpSpPr>
          <p:pic>
            <p:nvPicPr>
              <p:cNvPr id="31" name="Picture 30">
                <a:extLst>
                  <a:ext uri="{FF2B5EF4-FFF2-40B4-BE49-F238E27FC236}">
                    <a16:creationId xmlns:a16="http://schemas.microsoft.com/office/drawing/2014/main" id="{648F5754-EDEB-04AC-92FF-E4D0F13580F3}"/>
                  </a:ext>
                </a:extLst>
              </p:cNvPr>
              <p:cNvPicPr>
                <a:picLocks/>
              </p:cNvPicPr>
              <p:nvPr/>
            </p:nvPicPr>
            <p:blipFill>
              <a:blip r:embed="rId5">
                <a:extLst>
                  <a:ext uri="{28A0092B-C50C-407E-A947-70E740481C1C}">
                    <a14:useLocalDpi xmlns:a14="http://schemas.microsoft.com/office/drawing/2010/main" val="0"/>
                  </a:ext>
                </a:extLst>
              </a:blip>
              <a:srcRect/>
              <a:stretch/>
            </p:blipFill>
            <p:spPr>
              <a:xfrm>
                <a:off x="579641" y="5188640"/>
                <a:ext cx="936000" cy="318101"/>
              </a:xfrm>
              <a:prstGeom prst="rect">
                <a:avLst/>
              </a:prstGeom>
            </p:spPr>
          </p:pic>
          <p:pic>
            <p:nvPicPr>
              <p:cNvPr id="32" name="Picture 31">
                <a:extLst>
                  <a:ext uri="{FF2B5EF4-FFF2-40B4-BE49-F238E27FC236}">
                    <a16:creationId xmlns:a16="http://schemas.microsoft.com/office/drawing/2014/main" id="{D5A46597-9CAC-D56C-8C48-8BFEE1EBFCE6}"/>
                  </a:ext>
                </a:extLst>
              </p:cNvPr>
              <p:cNvPicPr>
                <a:picLocks/>
              </p:cNvPicPr>
              <p:nvPr/>
            </p:nvPicPr>
            <p:blipFill>
              <a:blip r:embed="rId6">
                <a:extLst>
                  <a:ext uri="{28A0092B-C50C-407E-A947-70E740481C1C}">
                    <a14:useLocalDpi xmlns:a14="http://schemas.microsoft.com/office/drawing/2010/main" val="0"/>
                  </a:ext>
                </a:extLst>
              </a:blip>
              <a:srcRect/>
              <a:stretch/>
            </p:blipFill>
            <p:spPr>
              <a:xfrm>
                <a:off x="388395" y="5286277"/>
                <a:ext cx="936000" cy="360000"/>
              </a:xfrm>
              <a:prstGeom prst="rect">
                <a:avLst/>
              </a:prstGeom>
            </p:spPr>
          </p:pic>
          <p:pic>
            <p:nvPicPr>
              <p:cNvPr id="33" name="Picture 32">
                <a:extLst>
                  <a:ext uri="{FF2B5EF4-FFF2-40B4-BE49-F238E27FC236}">
                    <a16:creationId xmlns:a16="http://schemas.microsoft.com/office/drawing/2014/main" id="{5116407A-E168-257A-E4E6-48974718324C}"/>
                  </a:ext>
                </a:extLst>
              </p:cNvPr>
              <p:cNvPicPr>
                <a:picLocks/>
              </p:cNvPicPr>
              <p:nvPr/>
            </p:nvPicPr>
            <p:blipFill>
              <a:blip r:embed="rId7">
                <a:extLst>
                  <a:ext uri="{28A0092B-C50C-407E-A947-70E740481C1C}">
                    <a14:useLocalDpi xmlns:a14="http://schemas.microsoft.com/office/drawing/2010/main" val="0"/>
                  </a:ext>
                </a:extLst>
              </a:blip>
              <a:srcRect/>
              <a:stretch/>
            </p:blipFill>
            <p:spPr>
              <a:xfrm>
                <a:off x="234948" y="5356375"/>
                <a:ext cx="936000" cy="360000"/>
              </a:xfrm>
              <a:prstGeom prst="rect">
                <a:avLst/>
              </a:prstGeom>
            </p:spPr>
          </p:pic>
        </p:grpSp>
        <p:sp>
          <p:nvSpPr>
            <p:cNvPr id="30" name="TextBox 29">
              <a:extLst>
                <a:ext uri="{FF2B5EF4-FFF2-40B4-BE49-F238E27FC236}">
                  <a16:creationId xmlns:a16="http://schemas.microsoft.com/office/drawing/2014/main" id="{CFBDA0E1-AD92-696E-678C-A8814D319093}"/>
                </a:ext>
              </a:extLst>
            </p:cNvPr>
            <p:cNvSpPr txBox="1"/>
            <p:nvPr/>
          </p:nvSpPr>
          <p:spPr>
            <a:xfrm rot="18226598">
              <a:off x="1522344" y="5641359"/>
              <a:ext cx="352602" cy="246221"/>
            </a:xfrm>
            <a:prstGeom prst="rect">
              <a:avLst/>
            </a:prstGeom>
            <a:noFill/>
          </p:spPr>
          <p:txBody>
            <a:bodyPr wrap="square" lIns="0" tIns="0" rIns="0" bIns="0">
              <a:spAutoFit/>
            </a:bodyPr>
            <a:lstStyle/>
            <a:p>
              <a:pPr algn="ctr"/>
              <a:r>
                <a:rPr lang="en-US" altLang="zh-CN" sz="1600" dirty="0"/>
                <a:t>…</a:t>
              </a:r>
              <a:endParaRPr lang="en-CN" sz="1600" dirty="0"/>
            </a:p>
          </p:txBody>
        </p:sp>
      </p:grpSp>
      <p:pic>
        <p:nvPicPr>
          <p:cNvPr id="35" name="Picture 34">
            <a:extLst>
              <a:ext uri="{FF2B5EF4-FFF2-40B4-BE49-F238E27FC236}">
                <a16:creationId xmlns:a16="http://schemas.microsoft.com/office/drawing/2014/main" id="{8ECAE7F5-EC21-10A9-539A-438C280E83F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948369" y="3831532"/>
            <a:ext cx="2935362" cy="2040435"/>
          </a:xfrm>
          <a:prstGeom prst="rect">
            <a:avLst/>
          </a:prstGeom>
        </p:spPr>
      </p:pic>
      <p:sp>
        <p:nvSpPr>
          <p:cNvPr id="36" name="TextBox 416">
            <a:extLst>
              <a:ext uri="{FF2B5EF4-FFF2-40B4-BE49-F238E27FC236}">
                <a16:creationId xmlns:a16="http://schemas.microsoft.com/office/drawing/2014/main" id="{815B37F1-6F3F-A276-E46E-45DAF81D678A}"/>
              </a:ext>
            </a:extLst>
          </p:cNvPr>
          <p:cNvSpPr txBox="1"/>
          <p:nvPr/>
        </p:nvSpPr>
        <p:spPr>
          <a:xfrm>
            <a:off x="5141839" y="5839618"/>
            <a:ext cx="3011561"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kern="100" dirty="0">
                <a:latin typeface="Times New Roman" panose="02020603050405020304" pitchFamily="18" charset="0"/>
              </a:rPr>
              <a:t>ECG</a:t>
            </a:r>
            <a:r>
              <a:rPr lang="zh-CN" altLang="en-US" kern="100" dirty="0">
                <a:latin typeface="Times New Roman" panose="02020603050405020304" pitchFamily="18" charset="0"/>
              </a:rPr>
              <a:t> </a:t>
            </a:r>
            <a:r>
              <a:rPr lang="en-US" altLang="zh-CN" kern="100" dirty="0">
                <a:latin typeface="Times New Roman" panose="02020603050405020304" pitchFamily="18" charset="0"/>
              </a:rPr>
              <a:t>Anchor</a:t>
            </a:r>
            <a:r>
              <a:rPr lang="zh-CN" altLang="en-US" kern="100" dirty="0">
                <a:latin typeface="Times New Roman" panose="02020603050405020304" pitchFamily="18" charset="0"/>
              </a:rPr>
              <a:t> </a:t>
            </a:r>
            <a:r>
              <a:rPr lang="en-US" altLang="zh-CN" kern="100" dirty="0">
                <a:latin typeface="Times New Roman" panose="02020603050405020304" pitchFamily="18" charset="0"/>
              </a:rPr>
              <a:t>Estimation</a:t>
            </a:r>
            <a:endParaRPr lang="en-CN" dirty="0"/>
          </a:p>
        </p:txBody>
      </p:sp>
      <p:sp>
        <p:nvSpPr>
          <p:cNvPr id="37" name="TextBox 421">
            <a:extLst>
              <a:ext uri="{FF2B5EF4-FFF2-40B4-BE49-F238E27FC236}">
                <a16:creationId xmlns:a16="http://schemas.microsoft.com/office/drawing/2014/main" id="{C820330D-EE85-0009-D77D-CB2C80B1E2B6}"/>
              </a:ext>
            </a:extLst>
          </p:cNvPr>
          <p:cNvSpPr txBox="1"/>
          <p:nvPr/>
        </p:nvSpPr>
        <p:spPr>
          <a:xfrm>
            <a:off x="8669481" y="5839000"/>
            <a:ext cx="3011561"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kern="100" dirty="0">
                <a:latin typeface="Times New Roman" panose="02020603050405020304" pitchFamily="18" charset="0"/>
              </a:rPr>
              <a:t>Cycle</a:t>
            </a:r>
            <a:r>
              <a:rPr lang="zh-CN" altLang="en-US" kern="100" dirty="0">
                <a:latin typeface="Times New Roman" panose="02020603050405020304" pitchFamily="18" charset="0"/>
              </a:rPr>
              <a:t> </a:t>
            </a:r>
            <a:r>
              <a:rPr lang="en-US" altLang="zh-CN" kern="100" dirty="0">
                <a:latin typeface="Times New Roman" panose="02020603050405020304" pitchFamily="18" charset="0"/>
              </a:rPr>
              <a:t>Length</a:t>
            </a:r>
            <a:r>
              <a:rPr lang="zh-CN" altLang="en-US" kern="100" dirty="0">
                <a:latin typeface="Times New Roman" panose="02020603050405020304" pitchFamily="18" charset="0"/>
              </a:rPr>
              <a:t> </a:t>
            </a:r>
            <a:r>
              <a:rPr lang="en-US" altLang="zh-CN" kern="100" dirty="0">
                <a:latin typeface="Times New Roman" panose="02020603050405020304" pitchFamily="18" charset="0"/>
              </a:rPr>
              <a:t>Estimation</a:t>
            </a:r>
            <a:endParaRPr lang="en-CN" dirty="0"/>
          </a:p>
        </p:txBody>
      </p:sp>
      <p:sp>
        <p:nvSpPr>
          <p:cNvPr id="38" name="TextBox 37">
            <a:extLst>
              <a:ext uri="{FF2B5EF4-FFF2-40B4-BE49-F238E27FC236}">
                <a16:creationId xmlns:a16="http://schemas.microsoft.com/office/drawing/2014/main" id="{6B297C22-2D2D-D595-FADB-BDDEBB14B46A}"/>
              </a:ext>
            </a:extLst>
          </p:cNvPr>
          <p:cNvSpPr txBox="1"/>
          <p:nvPr/>
        </p:nvSpPr>
        <p:spPr>
          <a:xfrm>
            <a:off x="-313417" y="4886390"/>
            <a:ext cx="2743199" cy="369332"/>
          </a:xfrm>
          <a:prstGeom prst="rect">
            <a:avLst/>
          </a:prstGeom>
          <a:noFill/>
        </p:spPr>
        <p:txBody>
          <a:bodyPr wrap="square">
            <a:spAutoFit/>
          </a:bodyPr>
          <a:lstStyle/>
          <a:p>
            <a:pPr algn="ctr"/>
            <a:r>
              <a:rPr lang="en-US" altLang="zh-CN" b="1" kern="100" dirty="0">
                <a:latin typeface="Times New Roman" panose="02020603050405020304" pitchFamily="18" charset="0"/>
              </a:rPr>
              <a:t>Three</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Tasks:</a:t>
            </a:r>
          </a:p>
        </p:txBody>
      </p:sp>
    </p:spTree>
    <p:extLst>
      <p:ext uri="{BB962C8B-B14F-4D97-AF65-F5344CB8AC3E}">
        <p14:creationId xmlns:p14="http://schemas.microsoft.com/office/powerpoint/2010/main" val="6209723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65A1A-6F23-ED8B-5CBF-712A7815D553}"/>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4E8A40E0-0389-CFC5-B440-3FE4AE419BFB}"/>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C41FD47B-85E1-84DB-3507-532E610DADA1}"/>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8842EE71-54C4-C820-B677-5B4C87FD9E77}"/>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22</a:t>
            </a:fld>
            <a:endParaRPr lang="zh-CN" altLang="en-US"/>
          </a:p>
        </p:txBody>
      </p:sp>
      <p:sp>
        <p:nvSpPr>
          <p:cNvPr id="13" name="Rectangle 6">
            <a:extLst>
              <a:ext uri="{FF2B5EF4-FFF2-40B4-BE49-F238E27FC236}">
                <a16:creationId xmlns:a16="http://schemas.microsoft.com/office/drawing/2014/main" id="{975D81EE-0178-421C-A62E-D14067BC9B39}"/>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7AFB8A95-326F-6B38-31F8-F9A743A38403}"/>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A6ED4E8D-C691-1F66-ACD2-7BE0CAB11FA1}"/>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E2890AF0-B948-E9E7-B59D-C7E7397C8C36}"/>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ABDB0DBE-7CAB-8FD4-ACB9-92524A1621A6}"/>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F0EAC215-E6AA-0B02-B01A-4967231CD39E}"/>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79F3A7C4-077E-0FC4-E9A1-8361D4CB1C94}"/>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68ADFEE9-3F8A-6916-DD78-F9089D4F2204}"/>
                </a:ext>
              </a:extLst>
            </p:cNvPr>
            <p:cNvSpPr/>
            <p:nvPr/>
          </p:nvSpPr>
          <p:spPr>
            <a:xfrm>
              <a:off x="7461145" y="687114"/>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268DF3D2-60A1-ABCB-1614-9C2996A1ADD4}"/>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322D076A-AA78-6192-D501-B9CABCE837E9}"/>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1827CFEF-4B1F-C6C4-C345-0705027D7D83}"/>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Long</a:t>
            </a:r>
            <a:r>
              <a:rPr lang="en-US" altLang="zh-CN" sz="2800" b="1" dirty="0">
                <a:solidFill>
                  <a:srgbClr val="000000"/>
                </a:solidFill>
                <a:effectLst/>
                <a:latin typeface="Times New Roman" panose="02020603050405020304" pitchFamily="18" charset="0"/>
              </a:rPr>
              <a:t>-term</a:t>
            </a:r>
            <a:r>
              <a:rPr lang="en-US" sz="2800" b="1" dirty="0">
                <a:solidFill>
                  <a:srgbClr val="000000"/>
                </a:solidFill>
                <a:effectLst/>
                <a:latin typeface="Times New Roman" panose="02020603050405020304" pitchFamily="18" charset="0"/>
              </a:rPr>
              <a:t>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err="1">
                <a:solidFill>
                  <a:srgbClr val="000000"/>
                </a:solidFill>
                <a:effectLst/>
                <a:latin typeface="Times New Roman" panose="02020603050405020304" pitchFamily="18" charset="0"/>
              </a:rPr>
              <a:t>radarODE</a:t>
            </a:r>
            <a:r>
              <a:rPr lang="en-US" altLang="zh-CN" sz="2800" b="1" dirty="0">
                <a:solidFill>
                  <a:srgbClr val="000000"/>
                </a:solidFill>
                <a:effectLst/>
                <a:latin typeface="Times New Roman" panose="02020603050405020304" pitchFamily="18" charset="0"/>
              </a:rPr>
              <a:t>-MTL</a:t>
            </a:r>
            <a:r>
              <a:rPr lang="zh-CN" altLang="en-US" sz="2800" b="1" dirty="0">
                <a:solidFill>
                  <a:srgbClr val="000000"/>
                </a:solidFill>
                <a:effectLst/>
                <a:latin typeface="Times New Roman" panose="02020603050405020304" pitchFamily="18" charset="0"/>
              </a:rPr>
              <a:t> </a:t>
            </a:r>
            <a:endParaRPr lang="en-US" sz="2800" b="1" dirty="0">
              <a:solidFill>
                <a:srgbClr val="000000"/>
              </a:solidFill>
              <a:effectLst/>
              <a:latin typeface="Times New Roman" panose="02020603050405020304" pitchFamily="18" charset="0"/>
            </a:endParaRPr>
          </a:p>
        </p:txBody>
      </p:sp>
      <p:pic>
        <p:nvPicPr>
          <p:cNvPr id="6" name="Picture 5">
            <a:extLst>
              <a:ext uri="{FF2B5EF4-FFF2-40B4-BE49-F238E27FC236}">
                <a16:creationId xmlns:a16="http://schemas.microsoft.com/office/drawing/2014/main" id="{1EF834F8-F86D-2B6F-9C59-6A0B208D128A}"/>
              </a:ext>
            </a:extLst>
          </p:cNvPr>
          <p:cNvPicPr>
            <a:picLocks noChangeAspect="1"/>
          </p:cNvPicPr>
          <p:nvPr/>
        </p:nvPicPr>
        <p:blipFill>
          <a:blip r:embed="rId4"/>
          <a:stretch>
            <a:fillRect/>
          </a:stretch>
        </p:blipFill>
        <p:spPr>
          <a:xfrm>
            <a:off x="522759" y="1040978"/>
            <a:ext cx="11146482" cy="4929037"/>
          </a:xfrm>
          <a:prstGeom prst="rect">
            <a:avLst/>
          </a:prstGeom>
        </p:spPr>
      </p:pic>
      <p:sp>
        <p:nvSpPr>
          <p:cNvPr id="7" name="文本框 14">
            <a:extLst>
              <a:ext uri="{FF2B5EF4-FFF2-40B4-BE49-F238E27FC236}">
                <a16:creationId xmlns:a16="http://schemas.microsoft.com/office/drawing/2014/main" id="{4F149ED6-1689-7C0B-74C2-F03491E32005}"/>
              </a:ext>
            </a:extLst>
          </p:cNvPr>
          <p:cNvSpPr txBox="1"/>
          <p:nvPr/>
        </p:nvSpPr>
        <p:spPr>
          <a:xfrm>
            <a:off x="4874666" y="5950348"/>
            <a:ext cx="2442667" cy="45807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spcBef>
                <a:spcPts val="250"/>
              </a:spcBef>
            </a:pPr>
            <a:r>
              <a:rPr lang="en-US" altLang="zh-CN" kern="100" dirty="0">
                <a:latin typeface="Times New Roman" panose="02020603050405020304" pitchFamily="18" charset="0"/>
              </a:rPr>
              <a:t>Framework</a:t>
            </a:r>
            <a:r>
              <a:rPr lang="zh-CN" altLang="en-US" kern="100" dirty="0">
                <a:latin typeface="Times New Roman" panose="02020603050405020304" pitchFamily="18" charset="0"/>
              </a:rPr>
              <a:t> </a:t>
            </a:r>
            <a:r>
              <a:rPr lang="en-US" altLang="zh-CN" kern="100" dirty="0">
                <a:latin typeface="Times New Roman" panose="02020603050405020304" pitchFamily="18" charset="0"/>
              </a:rPr>
              <a:t>Overview</a:t>
            </a:r>
          </a:p>
        </p:txBody>
      </p:sp>
    </p:spTree>
    <p:extLst>
      <p:ext uri="{BB962C8B-B14F-4D97-AF65-F5344CB8AC3E}">
        <p14:creationId xmlns:p14="http://schemas.microsoft.com/office/powerpoint/2010/main" val="2071034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87201-E3F4-CC88-B8FF-45E9867C3AE9}"/>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AFFFECF5-7FFC-FA6D-3DDE-D85F5D4004FD}"/>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8FA1260C-E5DE-C862-7828-7FA8313B5946}"/>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8CFD7363-E4FB-CD83-7857-9A821B771FFB}"/>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23</a:t>
            </a:fld>
            <a:endParaRPr lang="zh-CN" altLang="en-US"/>
          </a:p>
        </p:txBody>
      </p:sp>
      <p:sp>
        <p:nvSpPr>
          <p:cNvPr id="13" name="Rectangle 6">
            <a:extLst>
              <a:ext uri="{FF2B5EF4-FFF2-40B4-BE49-F238E27FC236}">
                <a16:creationId xmlns:a16="http://schemas.microsoft.com/office/drawing/2014/main" id="{433ABECC-E4D3-FDB0-7E0F-8648D96D36C7}"/>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1EC01775-5005-BC75-4389-58CA397EB2B4}"/>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B5D30612-F030-53CE-FF26-95F591B198E8}"/>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7D3DD339-6407-5B4D-91A6-48F41A35D6D7}"/>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2BB41A8E-B1CD-E878-FD4A-D55B8AC09FAA}"/>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B438A6BF-1E07-EDA2-0D59-1BC4003D1866}"/>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F3B08A5F-65E3-6CC0-AF62-68F80606513E}"/>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821701EA-24AF-E377-B37F-24563134ABC5}"/>
                </a:ext>
              </a:extLst>
            </p:cNvPr>
            <p:cNvSpPr/>
            <p:nvPr/>
          </p:nvSpPr>
          <p:spPr>
            <a:xfrm>
              <a:off x="7461145" y="687114"/>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B7AF6EC3-F953-6160-E42F-889FF1324DA6}"/>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CC6F7384-93F4-3F3D-E152-2C335A7AADF0}"/>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C577738B-73E2-EF56-8282-7C1B35FDE145}"/>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Long</a:t>
            </a:r>
            <a:r>
              <a:rPr lang="en-US" altLang="zh-CN" sz="2800" b="1" dirty="0">
                <a:solidFill>
                  <a:srgbClr val="000000"/>
                </a:solidFill>
                <a:effectLst/>
                <a:latin typeface="Times New Roman" panose="02020603050405020304" pitchFamily="18" charset="0"/>
              </a:rPr>
              <a:t>-term</a:t>
            </a:r>
            <a:r>
              <a:rPr lang="en-US" sz="2800" b="1" dirty="0">
                <a:solidFill>
                  <a:srgbClr val="000000"/>
                </a:solidFill>
                <a:effectLst/>
                <a:latin typeface="Times New Roman" panose="02020603050405020304" pitchFamily="18" charset="0"/>
              </a:rPr>
              <a:t>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EGA</a:t>
            </a:r>
            <a:endParaRPr lang="en-US" sz="2800" b="1" dirty="0">
              <a:solidFill>
                <a:srgbClr val="000000"/>
              </a:solidFill>
              <a:effectLst/>
              <a:latin typeface="Times New Roman" panose="02020603050405020304" pitchFamily="18" charset="0"/>
            </a:endParaRPr>
          </a:p>
        </p:txBody>
      </p:sp>
      <p:pic>
        <p:nvPicPr>
          <p:cNvPr id="3" name="Picture 2">
            <a:extLst>
              <a:ext uri="{FF2B5EF4-FFF2-40B4-BE49-F238E27FC236}">
                <a16:creationId xmlns:a16="http://schemas.microsoft.com/office/drawing/2014/main" id="{94283BDA-3AB4-EB4C-B49C-FB1C2528BF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32" y="976383"/>
            <a:ext cx="3401035" cy="3275071"/>
          </a:xfrm>
          <a:prstGeom prst="rect">
            <a:avLst/>
          </a:prstGeom>
        </p:spPr>
      </p:pic>
      <p:pic>
        <p:nvPicPr>
          <p:cNvPr id="6" name="Picture 5">
            <a:extLst>
              <a:ext uri="{FF2B5EF4-FFF2-40B4-BE49-F238E27FC236}">
                <a16:creationId xmlns:a16="http://schemas.microsoft.com/office/drawing/2014/main" id="{CF523053-17CC-E2DC-CAFF-665BC57EFF4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188574" y="925875"/>
            <a:ext cx="3593750" cy="3673219"/>
          </a:xfrm>
          <a:prstGeom prst="rect">
            <a:avLst/>
          </a:prstGeom>
        </p:spPr>
      </p:pic>
      <p:pic>
        <p:nvPicPr>
          <p:cNvPr id="7" name="Picture 6">
            <a:extLst>
              <a:ext uri="{FF2B5EF4-FFF2-40B4-BE49-F238E27FC236}">
                <a16:creationId xmlns:a16="http://schemas.microsoft.com/office/drawing/2014/main" id="{EAA1043B-7F78-CEAD-29B9-0590C4D4F4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20851" y="925876"/>
            <a:ext cx="3303044" cy="3376084"/>
          </a:xfrm>
          <a:prstGeom prst="rect">
            <a:avLst/>
          </a:prstGeom>
        </p:spPr>
      </p:pic>
      <p:sp>
        <p:nvSpPr>
          <p:cNvPr id="8" name="TextBox 7">
            <a:extLst>
              <a:ext uri="{FF2B5EF4-FFF2-40B4-BE49-F238E27FC236}">
                <a16:creationId xmlns:a16="http://schemas.microsoft.com/office/drawing/2014/main" id="{4E478FAD-74E3-DCE5-4E61-5FE238D84886}"/>
              </a:ext>
            </a:extLst>
          </p:cNvPr>
          <p:cNvSpPr txBox="1"/>
          <p:nvPr/>
        </p:nvSpPr>
        <p:spPr>
          <a:xfrm>
            <a:off x="127238" y="4390232"/>
            <a:ext cx="3826959" cy="923330"/>
          </a:xfrm>
          <a:prstGeom prst="rect">
            <a:avLst/>
          </a:prstGeom>
          <a:noFill/>
        </p:spPr>
        <p:txBody>
          <a:bodyPr wrap="square" rtlCol="0">
            <a:spAutoFit/>
          </a:bodyPr>
          <a:lstStyle/>
          <a:p>
            <a:r>
              <a:rPr lang="en-US" altLang="zh-CN" dirty="0">
                <a:latin typeface="Times New Roman Bold" panose="02020603050405020304" charset="0"/>
                <a:cs typeface="Times New Roman Bold" panose="02020603050405020304" charset="0"/>
                <a:sym typeface="+mn-ea"/>
              </a:rPr>
              <a:t>(a) Original gradient space with </a:t>
            </a:r>
            <a:r>
              <a:rPr lang="en-US" altLang="zh-CN" dirty="0">
                <a:solidFill>
                  <a:srgbClr val="FF0000"/>
                </a:solidFill>
                <a:latin typeface="Times New Roman Bold" panose="02020603050405020304" charset="0"/>
                <a:cs typeface="Times New Roman Bold" panose="02020603050405020304" charset="0"/>
                <a:sym typeface="+mn-ea"/>
              </a:rPr>
              <a:t>gradient conflict </a:t>
            </a:r>
            <a:r>
              <a:rPr lang="en-US" altLang="zh-CN" dirty="0">
                <a:latin typeface="Times New Roman Bold" panose="02020603050405020304" charset="0"/>
                <a:cs typeface="Times New Roman Bold" panose="02020603050405020304" charset="0"/>
                <a:sym typeface="+mn-ea"/>
              </a:rPr>
              <a:t>and </a:t>
            </a:r>
            <a:r>
              <a:rPr lang="en-US" altLang="zh-CN" dirty="0">
                <a:solidFill>
                  <a:srgbClr val="FF0000"/>
                </a:solidFill>
                <a:latin typeface="Times New Roman Bold" panose="02020603050405020304" charset="0"/>
                <a:cs typeface="Times New Roman Bold" panose="02020603050405020304" charset="0"/>
                <a:sym typeface="+mn-ea"/>
              </a:rPr>
              <a:t>magnitude dominance</a:t>
            </a:r>
          </a:p>
        </p:txBody>
      </p:sp>
      <p:sp>
        <p:nvSpPr>
          <p:cNvPr id="11" name="TextBox 10">
            <a:extLst>
              <a:ext uri="{FF2B5EF4-FFF2-40B4-BE49-F238E27FC236}">
                <a16:creationId xmlns:a16="http://schemas.microsoft.com/office/drawing/2014/main" id="{E1F3784C-B348-8955-D82D-4BA3161DC603}"/>
              </a:ext>
            </a:extLst>
          </p:cNvPr>
          <p:cNvSpPr txBox="1"/>
          <p:nvPr/>
        </p:nvSpPr>
        <p:spPr>
          <a:xfrm>
            <a:off x="4070023" y="4389286"/>
            <a:ext cx="3826959" cy="923330"/>
          </a:xfrm>
          <a:prstGeom prst="rect">
            <a:avLst/>
          </a:prstGeom>
          <a:noFill/>
        </p:spPr>
        <p:txBody>
          <a:bodyPr wrap="square" rtlCol="0">
            <a:spAutoFit/>
          </a:bodyPr>
          <a:lstStyle/>
          <a:p>
            <a:r>
              <a:rPr lang="en-US" altLang="zh-CN" dirty="0">
                <a:latin typeface="Times New Roman Bold" panose="02020603050405020304" charset="0"/>
                <a:cs typeface="Times New Roman Bold" panose="02020603050405020304" charset="0"/>
                <a:sym typeface="+mn-ea"/>
              </a:rPr>
              <a:t>(b) The projection of the original gradient space into the </a:t>
            </a:r>
            <a:r>
              <a:rPr lang="en-US" altLang="zh-CN" dirty="0">
                <a:solidFill>
                  <a:srgbClr val="FF0000"/>
                </a:solidFill>
                <a:latin typeface="Times New Roman Bold" panose="02020603050405020304" charset="0"/>
                <a:cs typeface="Times New Roman Bold" panose="02020603050405020304" charset="0"/>
                <a:sym typeface="+mn-ea"/>
              </a:rPr>
              <a:t>orthogonal</a:t>
            </a:r>
            <a:r>
              <a:rPr lang="en-US" altLang="zh-CN" dirty="0">
                <a:latin typeface="Times New Roman Bold" panose="02020603050405020304" charset="0"/>
                <a:cs typeface="Times New Roman Bold" panose="02020603050405020304" charset="0"/>
                <a:sym typeface="+mn-ea"/>
              </a:rPr>
              <a:t> space with equal “learning rate”</a:t>
            </a:r>
          </a:p>
        </p:txBody>
      </p:sp>
      <p:sp>
        <p:nvSpPr>
          <p:cNvPr id="12" name="TextBox 11">
            <a:extLst>
              <a:ext uri="{FF2B5EF4-FFF2-40B4-BE49-F238E27FC236}">
                <a16:creationId xmlns:a16="http://schemas.microsoft.com/office/drawing/2014/main" id="{82A3BCE7-0348-0783-FF2F-99EE38F3C0F3}"/>
              </a:ext>
            </a:extLst>
          </p:cNvPr>
          <p:cNvSpPr txBox="1"/>
          <p:nvPr/>
        </p:nvSpPr>
        <p:spPr>
          <a:xfrm>
            <a:off x="8133996" y="4332328"/>
            <a:ext cx="3993612" cy="1200329"/>
          </a:xfrm>
          <a:prstGeom prst="rect">
            <a:avLst/>
          </a:prstGeom>
          <a:noFill/>
        </p:spPr>
        <p:txBody>
          <a:bodyPr wrap="square" rtlCol="0">
            <a:spAutoFit/>
          </a:bodyPr>
          <a:lstStyle/>
          <a:p>
            <a:r>
              <a:rPr lang="en-US" altLang="zh-CN" dirty="0">
                <a:latin typeface="Times New Roman Bold" panose="02020603050405020304" charset="0"/>
                <a:cs typeface="Times New Roman Bold" panose="02020603050405020304" charset="0"/>
                <a:sym typeface="+mn-ea"/>
              </a:rPr>
              <a:t>(c) The implementation of eccentric gradient alignment </a:t>
            </a:r>
            <a:r>
              <a:rPr lang="en-US" altLang="zh-CN" dirty="0">
                <a:solidFill>
                  <a:srgbClr val="FF0000"/>
                </a:solidFill>
                <a:latin typeface="Times New Roman Bold" panose="02020603050405020304" charset="0"/>
                <a:cs typeface="Times New Roman Bold" panose="02020603050405020304" charset="0"/>
                <a:sym typeface="+mn-ea"/>
              </a:rPr>
              <a:t>to slant the joint gradient </a:t>
            </a:r>
            <a:r>
              <a:rPr lang="en-US" altLang="zh-CN" dirty="0">
                <a:latin typeface="Times New Roman Bold" panose="02020603050405020304" charset="0"/>
                <a:cs typeface="Times New Roman Bold" panose="02020603050405020304" charset="0"/>
                <a:sym typeface="+mn-ea"/>
              </a:rPr>
              <a:t>to the hard task by introducing the </a:t>
            </a:r>
            <a:r>
              <a:rPr lang="en-US" altLang="zh-CN" dirty="0">
                <a:solidFill>
                  <a:srgbClr val="FF0000"/>
                </a:solidFill>
                <a:latin typeface="Times New Roman Bold" panose="02020603050405020304" charset="0"/>
                <a:cs typeface="Times New Roman Bold" panose="02020603050405020304" charset="0"/>
                <a:sym typeface="+mn-ea"/>
              </a:rPr>
              <a:t>eccentric vector</a:t>
            </a:r>
          </a:p>
        </p:txBody>
      </p:sp>
      <p:sp>
        <p:nvSpPr>
          <p:cNvPr id="17" name="TextBox 16">
            <a:extLst>
              <a:ext uri="{FF2B5EF4-FFF2-40B4-BE49-F238E27FC236}">
                <a16:creationId xmlns:a16="http://schemas.microsoft.com/office/drawing/2014/main" id="{F591C7E8-8056-4235-6ABB-6891BDF88C38}"/>
              </a:ext>
            </a:extLst>
          </p:cNvPr>
          <p:cNvSpPr txBox="1"/>
          <p:nvPr/>
        </p:nvSpPr>
        <p:spPr>
          <a:xfrm>
            <a:off x="64392" y="5450832"/>
            <a:ext cx="7188186" cy="369332"/>
          </a:xfrm>
          <a:prstGeom prst="rect">
            <a:avLst/>
          </a:prstGeom>
          <a:noFill/>
        </p:spPr>
        <p:txBody>
          <a:bodyPr wrap="none" rtlCol="0">
            <a:spAutoFit/>
          </a:bodyPr>
          <a:lstStyle/>
          <a:p>
            <a:r>
              <a:rPr lang="en-US" altLang="zh-CN" dirty="0">
                <a:latin typeface="Times New Roman Bold" panose="02020603050405020304" charset="0"/>
                <a:cs typeface="Times New Roman Bold" panose="02020603050405020304" charset="0"/>
                <a:sym typeface="+mn-ea"/>
              </a:rPr>
              <a:t>Measurement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of</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learning</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progress,</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with</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normalization</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(sum</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task</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number)</a:t>
            </a:r>
          </a:p>
        </p:txBody>
      </p:sp>
      <p:pic>
        <p:nvPicPr>
          <p:cNvPr id="18" name="Picture 17">
            <a:extLst>
              <a:ext uri="{FF2B5EF4-FFF2-40B4-BE49-F238E27FC236}">
                <a16:creationId xmlns:a16="http://schemas.microsoft.com/office/drawing/2014/main" id="{1E90F74F-0C74-25FC-B241-FBC82A6E55C6}"/>
              </a:ext>
            </a:extLst>
          </p:cNvPr>
          <p:cNvPicPr>
            <a:picLocks noChangeAspect="1"/>
          </p:cNvPicPr>
          <p:nvPr/>
        </p:nvPicPr>
        <p:blipFill>
          <a:blip r:embed="rId7"/>
          <a:stretch>
            <a:fillRect/>
          </a:stretch>
        </p:blipFill>
        <p:spPr>
          <a:xfrm>
            <a:off x="191693" y="5853005"/>
            <a:ext cx="5504910" cy="631711"/>
          </a:xfrm>
          <a:prstGeom prst="rect">
            <a:avLst/>
          </a:prstGeom>
        </p:spPr>
      </p:pic>
      <p:pic>
        <p:nvPicPr>
          <p:cNvPr id="19" name="Picture 18">
            <a:extLst>
              <a:ext uri="{FF2B5EF4-FFF2-40B4-BE49-F238E27FC236}">
                <a16:creationId xmlns:a16="http://schemas.microsoft.com/office/drawing/2014/main" id="{302C2B04-D4A0-6A77-95BD-264ECA6134DA}"/>
              </a:ext>
            </a:extLst>
          </p:cNvPr>
          <p:cNvPicPr>
            <a:picLocks noChangeAspect="1"/>
          </p:cNvPicPr>
          <p:nvPr/>
        </p:nvPicPr>
        <p:blipFill>
          <a:blip r:embed="rId8"/>
          <a:stretch>
            <a:fillRect/>
          </a:stretch>
        </p:blipFill>
        <p:spPr>
          <a:xfrm>
            <a:off x="6366940" y="5927382"/>
            <a:ext cx="2243660" cy="631710"/>
          </a:xfrm>
          <a:prstGeom prst="rect">
            <a:avLst/>
          </a:prstGeom>
        </p:spPr>
      </p:pic>
      <p:sp>
        <p:nvSpPr>
          <p:cNvPr id="22" name="TextBox 14">
            <a:extLst>
              <a:ext uri="{FF2B5EF4-FFF2-40B4-BE49-F238E27FC236}">
                <a16:creationId xmlns:a16="http://schemas.microsoft.com/office/drawing/2014/main" id="{EFF96FCA-A787-3B3D-F550-9D34F0C8219A}"/>
              </a:ext>
            </a:extLst>
          </p:cNvPr>
          <p:cNvSpPr txBox="1"/>
          <p:nvPr/>
        </p:nvSpPr>
        <p:spPr>
          <a:xfrm>
            <a:off x="5666217" y="5959974"/>
            <a:ext cx="768929"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latin typeface="Times New Roman Bold" panose="02020603050405020304" charset="0"/>
                <a:cs typeface="Times New Roman Bold" panose="02020603050405020304" charset="0"/>
                <a:sym typeface="+mn-ea"/>
              </a:rPr>
              <a:t>with</a:t>
            </a:r>
          </a:p>
        </p:txBody>
      </p:sp>
    </p:spTree>
    <p:extLst>
      <p:ext uri="{BB962C8B-B14F-4D97-AF65-F5344CB8AC3E}">
        <p14:creationId xmlns:p14="http://schemas.microsoft.com/office/powerpoint/2010/main" val="4049819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B5DFA-00AA-6D0D-1839-EB6A290D0188}"/>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54CACA09-8767-87E7-FE2C-6C9A80C2E21F}"/>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A0B09A07-CD3A-5EAD-BD53-B23F65033784}"/>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C81FD9B5-676A-4C7D-73DE-17116897C17E}"/>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24</a:t>
            </a:fld>
            <a:endParaRPr lang="zh-CN" altLang="en-US"/>
          </a:p>
        </p:txBody>
      </p:sp>
      <p:sp>
        <p:nvSpPr>
          <p:cNvPr id="13" name="Rectangle 6">
            <a:extLst>
              <a:ext uri="{FF2B5EF4-FFF2-40B4-BE49-F238E27FC236}">
                <a16:creationId xmlns:a16="http://schemas.microsoft.com/office/drawing/2014/main" id="{98FAD540-1AE7-E3E2-71D2-81A83F23C01D}"/>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2B948EF2-7E77-DCB6-087A-F56FBBE67C19}"/>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83DEE347-314C-693A-C56B-A18938DC958E}"/>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CCF3D174-855B-20DD-E029-2A15234A140C}"/>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59765271-6C24-A407-392D-8C8233059B53}"/>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B163DB16-9E1A-1AE0-3479-F8395F3A240F}"/>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E4E95C45-8F03-ECF1-4DAE-FF04D071B255}"/>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AE0BC97B-3C44-39A6-504F-15AC053B119B}"/>
                </a:ext>
              </a:extLst>
            </p:cNvPr>
            <p:cNvSpPr/>
            <p:nvPr/>
          </p:nvSpPr>
          <p:spPr>
            <a:xfrm>
              <a:off x="7461145" y="687114"/>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BABFBE57-74F7-2DC6-9AC2-E7137A1C1248}"/>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16854D04-8368-F22C-A0B0-1CA6EF06AD62}"/>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D4F270DE-FEF4-B84D-3DDE-2CA38557DCBB}"/>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Robust Long</a:t>
            </a:r>
            <a:r>
              <a:rPr lang="en-US" altLang="zh-CN" sz="2800" b="1" dirty="0">
                <a:solidFill>
                  <a:srgbClr val="000000"/>
                </a:solidFill>
                <a:effectLst/>
                <a:latin typeface="Times New Roman" panose="02020603050405020304" pitchFamily="18" charset="0"/>
              </a:rPr>
              <a:t>-term</a:t>
            </a:r>
            <a:r>
              <a:rPr lang="en-US" sz="2800" b="1" dirty="0">
                <a:solidFill>
                  <a:srgbClr val="000000"/>
                </a:solidFill>
                <a:effectLst/>
                <a:latin typeface="Times New Roman" panose="02020603050405020304" pitchFamily="18" charset="0"/>
              </a:rPr>
              <a:t> ECG Generation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Results</a:t>
            </a:r>
            <a:endParaRPr lang="en-US" sz="2800" b="1" dirty="0">
              <a:solidFill>
                <a:srgbClr val="000000"/>
              </a:solidFill>
              <a:effectLst/>
              <a:latin typeface="Times New Roman" panose="02020603050405020304" pitchFamily="18" charset="0"/>
            </a:endParaRPr>
          </a:p>
        </p:txBody>
      </p:sp>
      <p:pic>
        <p:nvPicPr>
          <p:cNvPr id="3" name="Picture 2">
            <a:extLst>
              <a:ext uri="{FF2B5EF4-FFF2-40B4-BE49-F238E27FC236}">
                <a16:creationId xmlns:a16="http://schemas.microsoft.com/office/drawing/2014/main" id="{B66BBED2-CA93-F2D8-74CA-953F936BDF27}"/>
              </a:ext>
            </a:extLst>
          </p:cNvPr>
          <p:cNvPicPr>
            <a:picLocks noChangeAspect="1"/>
          </p:cNvPicPr>
          <p:nvPr/>
        </p:nvPicPr>
        <p:blipFill>
          <a:blip r:embed="rId4"/>
          <a:stretch>
            <a:fillRect/>
          </a:stretch>
        </p:blipFill>
        <p:spPr>
          <a:xfrm>
            <a:off x="4511531" y="902815"/>
            <a:ext cx="3175579" cy="1872000"/>
          </a:xfrm>
          <a:prstGeom prst="rect">
            <a:avLst/>
          </a:prstGeom>
        </p:spPr>
      </p:pic>
      <p:pic>
        <p:nvPicPr>
          <p:cNvPr id="6" name="Picture 5">
            <a:extLst>
              <a:ext uri="{FF2B5EF4-FFF2-40B4-BE49-F238E27FC236}">
                <a16:creationId xmlns:a16="http://schemas.microsoft.com/office/drawing/2014/main" id="{CEE275C7-EF9D-8FC9-4931-E5E7AFAE0758}"/>
              </a:ext>
            </a:extLst>
          </p:cNvPr>
          <p:cNvPicPr>
            <a:picLocks noChangeAspect="1"/>
          </p:cNvPicPr>
          <p:nvPr/>
        </p:nvPicPr>
        <p:blipFill>
          <a:blip r:embed="rId5"/>
          <a:stretch>
            <a:fillRect/>
          </a:stretch>
        </p:blipFill>
        <p:spPr>
          <a:xfrm>
            <a:off x="7959066" y="902815"/>
            <a:ext cx="3137684" cy="1872000"/>
          </a:xfrm>
          <a:prstGeom prst="rect">
            <a:avLst/>
          </a:prstGeom>
        </p:spPr>
      </p:pic>
      <p:pic>
        <p:nvPicPr>
          <p:cNvPr id="7" name="Picture 6">
            <a:extLst>
              <a:ext uri="{FF2B5EF4-FFF2-40B4-BE49-F238E27FC236}">
                <a16:creationId xmlns:a16="http://schemas.microsoft.com/office/drawing/2014/main" id="{74CF537F-2C2C-83D8-6694-F67D3D5A79A0}"/>
              </a:ext>
            </a:extLst>
          </p:cNvPr>
          <p:cNvPicPr>
            <a:picLocks noChangeAspect="1"/>
          </p:cNvPicPr>
          <p:nvPr/>
        </p:nvPicPr>
        <p:blipFill>
          <a:blip r:embed="rId6"/>
          <a:stretch>
            <a:fillRect/>
          </a:stretch>
        </p:blipFill>
        <p:spPr>
          <a:xfrm>
            <a:off x="1063996" y="908005"/>
            <a:ext cx="3175579" cy="1872000"/>
          </a:xfrm>
          <a:prstGeom prst="rect">
            <a:avLst/>
          </a:prstGeom>
        </p:spPr>
      </p:pic>
      <p:pic>
        <p:nvPicPr>
          <p:cNvPr id="23" name="Picture 22">
            <a:extLst>
              <a:ext uri="{FF2B5EF4-FFF2-40B4-BE49-F238E27FC236}">
                <a16:creationId xmlns:a16="http://schemas.microsoft.com/office/drawing/2014/main" id="{9049C78F-6492-4701-8085-F21B1F189EE1}"/>
              </a:ext>
            </a:extLst>
          </p:cNvPr>
          <p:cNvPicPr>
            <a:picLocks noChangeAspect="1"/>
          </p:cNvPicPr>
          <p:nvPr/>
        </p:nvPicPr>
        <p:blipFill>
          <a:blip r:embed="rId7"/>
          <a:stretch>
            <a:fillRect/>
          </a:stretch>
        </p:blipFill>
        <p:spPr>
          <a:xfrm>
            <a:off x="4562140" y="2823827"/>
            <a:ext cx="3124970" cy="1872000"/>
          </a:xfrm>
          <a:prstGeom prst="rect">
            <a:avLst/>
          </a:prstGeom>
        </p:spPr>
      </p:pic>
      <p:pic>
        <p:nvPicPr>
          <p:cNvPr id="25" name="Picture 24">
            <a:extLst>
              <a:ext uri="{FF2B5EF4-FFF2-40B4-BE49-F238E27FC236}">
                <a16:creationId xmlns:a16="http://schemas.microsoft.com/office/drawing/2014/main" id="{B5BC44E6-4F01-B30B-E2C5-AB77D9AEA437}"/>
              </a:ext>
            </a:extLst>
          </p:cNvPr>
          <p:cNvPicPr>
            <a:picLocks noChangeAspect="1"/>
          </p:cNvPicPr>
          <p:nvPr/>
        </p:nvPicPr>
        <p:blipFill>
          <a:blip r:embed="rId8"/>
          <a:stretch>
            <a:fillRect/>
          </a:stretch>
        </p:blipFill>
        <p:spPr>
          <a:xfrm>
            <a:off x="7959066" y="2827584"/>
            <a:ext cx="3124970" cy="1872000"/>
          </a:xfrm>
          <a:prstGeom prst="rect">
            <a:avLst/>
          </a:prstGeom>
        </p:spPr>
      </p:pic>
      <p:pic>
        <p:nvPicPr>
          <p:cNvPr id="27" name="Picture 26">
            <a:extLst>
              <a:ext uri="{FF2B5EF4-FFF2-40B4-BE49-F238E27FC236}">
                <a16:creationId xmlns:a16="http://schemas.microsoft.com/office/drawing/2014/main" id="{5FBC98D0-8294-27FF-166C-71CD189D4167}"/>
              </a:ext>
            </a:extLst>
          </p:cNvPr>
          <p:cNvPicPr>
            <a:picLocks noChangeAspect="1"/>
          </p:cNvPicPr>
          <p:nvPr/>
        </p:nvPicPr>
        <p:blipFill>
          <a:blip r:embed="rId9"/>
          <a:stretch>
            <a:fillRect/>
          </a:stretch>
        </p:blipFill>
        <p:spPr>
          <a:xfrm>
            <a:off x="1114605" y="2823827"/>
            <a:ext cx="3124970" cy="1872000"/>
          </a:xfrm>
          <a:prstGeom prst="rect">
            <a:avLst/>
          </a:prstGeom>
        </p:spPr>
      </p:pic>
      <p:pic>
        <p:nvPicPr>
          <p:cNvPr id="44" name="Picture 43">
            <a:extLst>
              <a:ext uri="{FF2B5EF4-FFF2-40B4-BE49-F238E27FC236}">
                <a16:creationId xmlns:a16="http://schemas.microsoft.com/office/drawing/2014/main" id="{C99077FE-BA14-B88B-3D5C-7D55CED9B46E}"/>
              </a:ext>
            </a:extLst>
          </p:cNvPr>
          <p:cNvPicPr>
            <a:picLocks noChangeAspect="1"/>
          </p:cNvPicPr>
          <p:nvPr/>
        </p:nvPicPr>
        <p:blipFill>
          <a:blip r:embed="rId10"/>
          <a:stretch>
            <a:fillRect/>
          </a:stretch>
        </p:blipFill>
        <p:spPr>
          <a:xfrm>
            <a:off x="4562140" y="4695827"/>
            <a:ext cx="3124972" cy="1872000"/>
          </a:xfrm>
          <a:prstGeom prst="rect">
            <a:avLst/>
          </a:prstGeom>
        </p:spPr>
      </p:pic>
      <p:pic>
        <p:nvPicPr>
          <p:cNvPr id="46" name="Picture 45">
            <a:extLst>
              <a:ext uri="{FF2B5EF4-FFF2-40B4-BE49-F238E27FC236}">
                <a16:creationId xmlns:a16="http://schemas.microsoft.com/office/drawing/2014/main" id="{4C432178-3385-F52F-8847-7245BA08562E}"/>
              </a:ext>
            </a:extLst>
          </p:cNvPr>
          <p:cNvPicPr>
            <a:picLocks noChangeAspect="1"/>
          </p:cNvPicPr>
          <p:nvPr/>
        </p:nvPicPr>
        <p:blipFill>
          <a:blip r:embed="rId11"/>
          <a:stretch>
            <a:fillRect/>
          </a:stretch>
        </p:blipFill>
        <p:spPr>
          <a:xfrm>
            <a:off x="7959064" y="4695827"/>
            <a:ext cx="3124972" cy="1872000"/>
          </a:xfrm>
          <a:prstGeom prst="rect">
            <a:avLst/>
          </a:prstGeom>
        </p:spPr>
      </p:pic>
      <p:pic>
        <p:nvPicPr>
          <p:cNvPr id="48" name="Picture 47">
            <a:extLst>
              <a:ext uri="{FF2B5EF4-FFF2-40B4-BE49-F238E27FC236}">
                <a16:creationId xmlns:a16="http://schemas.microsoft.com/office/drawing/2014/main" id="{48BC16B8-F975-2EEF-96DB-B3BDBD518BBA}"/>
              </a:ext>
            </a:extLst>
          </p:cNvPr>
          <p:cNvPicPr>
            <a:picLocks noChangeAspect="1"/>
          </p:cNvPicPr>
          <p:nvPr/>
        </p:nvPicPr>
        <p:blipFill>
          <a:blip r:embed="rId12"/>
          <a:stretch>
            <a:fillRect/>
          </a:stretch>
        </p:blipFill>
        <p:spPr>
          <a:xfrm>
            <a:off x="1087142" y="4739649"/>
            <a:ext cx="3124972" cy="1872000"/>
          </a:xfrm>
          <a:prstGeom prst="rect">
            <a:avLst/>
          </a:prstGeom>
        </p:spPr>
      </p:pic>
      <p:cxnSp>
        <p:nvCxnSpPr>
          <p:cNvPr id="49" name="Straight Arrow Connector 48">
            <a:extLst>
              <a:ext uri="{FF2B5EF4-FFF2-40B4-BE49-F238E27FC236}">
                <a16:creationId xmlns:a16="http://schemas.microsoft.com/office/drawing/2014/main" id="{D096A0AE-F5F7-C958-DC57-12BAD33C593A}"/>
              </a:ext>
            </a:extLst>
          </p:cNvPr>
          <p:cNvCxnSpPr>
            <a:cxnSpLocks/>
          </p:cNvCxnSpPr>
          <p:nvPr/>
        </p:nvCxnSpPr>
        <p:spPr>
          <a:xfrm flipH="1">
            <a:off x="4176546" y="4780134"/>
            <a:ext cx="343088" cy="39242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7EDB8AC-8760-6855-27F7-799FBD74AB71}"/>
              </a:ext>
            </a:extLst>
          </p:cNvPr>
          <p:cNvCxnSpPr>
            <a:cxnSpLocks/>
          </p:cNvCxnSpPr>
          <p:nvPr/>
        </p:nvCxnSpPr>
        <p:spPr>
          <a:xfrm flipH="1">
            <a:off x="7616755" y="4780134"/>
            <a:ext cx="343088" cy="39242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A7AA77F-75C8-4906-B6B7-DA7C8F91D350}"/>
              </a:ext>
            </a:extLst>
          </p:cNvPr>
          <p:cNvCxnSpPr>
            <a:cxnSpLocks/>
          </p:cNvCxnSpPr>
          <p:nvPr/>
        </p:nvCxnSpPr>
        <p:spPr>
          <a:xfrm flipH="1">
            <a:off x="11014458" y="4780134"/>
            <a:ext cx="343088" cy="39242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5670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01067-8BF0-F6D9-257F-C88BE8A80A85}"/>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24216243-926D-049A-C009-738DDB31140A}"/>
              </a:ext>
            </a:extLst>
          </p:cNvPr>
          <p:cNvSpPr>
            <a:spLocks noGrp="1"/>
          </p:cNvSpPr>
          <p:nvPr>
            <p:ph type="dt" sz="half" idx="10"/>
          </p:nvPr>
        </p:nvSpPr>
        <p:spPr>
          <a:xfrm>
            <a:off x="838200" y="6439535"/>
            <a:ext cx="2743200" cy="365125"/>
          </a:xfrm>
        </p:spPr>
        <p:txBody>
          <a:bodyPr/>
          <a:lstStyle/>
          <a:p>
            <a:fld id="{D3A1A347-F4C9-7548-BC25-9765DD9D7D14}"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D4AE3131-DA72-3498-31FE-6002D8C079D9}"/>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8E3AC530-4444-380A-75B3-B170FCEB2BFB}"/>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25</a:t>
            </a:fld>
            <a:endParaRPr lang="zh-CN" altLang="en-US"/>
          </a:p>
        </p:txBody>
      </p:sp>
      <p:pic>
        <p:nvPicPr>
          <p:cNvPr id="12" name="Picture 6">
            <a:extLst>
              <a:ext uri="{FF2B5EF4-FFF2-40B4-BE49-F238E27FC236}">
                <a16:creationId xmlns:a16="http://schemas.microsoft.com/office/drawing/2014/main" id="{AE9FA84E-7A7A-9BB5-49DB-A690C464393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0319"/>
            <a:ext cx="3356173" cy="717897"/>
          </a:xfrm>
          <a:prstGeom prst="rect">
            <a:avLst/>
          </a:prstGeom>
        </p:spPr>
      </p:pic>
      <p:sp>
        <p:nvSpPr>
          <p:cNvPr id="13" name="Rectangle 6">
            <a:extLst>
              <a:ext uri="{FF2B5EF4-FFF2-40B4-BE49-F238E27FC236}">
                <a16:creationId xmlns:a16="http://schemas.microsoft.com/office/drawing/2014/main" id="{5F7F462E-8E52-7116-0042-32D55E60CB97}"/>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文本框 13">
            <a:extLst>
              <a:ext uri="{FF2B5EF4-FFF2-40B4-BE49-F238E27FC236}">
                <a16:creationId xmlns:a16="http://schemas.microsoft.com/office/drawing/2014/main" id="{06B5085B-B6A6-E847-2B7A-C4E977AC0671}"/>
              </a:ext>
            </a:extLst>
          </p:cNvPr>
          <p:cNvSpPr txBox="1"/>
          <p:nvPr/>
        </p:nvSpPr>
        <p:spPr>
          <a:xfrm>
            <a:off x="404774" y="796808"/>
            <a:ext cx="11382452" cy="707886"/>
          </a:xfrm>
          <a:prstGeom prst="rect">
            <a:avLst/>
          </a:prstGeom>
          <a:noFill/>
        </p:spPr>
        <p:txBody>
          <a:bodyPr wrap="square" rtlCol="0">
            <a:spAutoFit/>
          </a:bodyPr>
          <a:lstStyle/>
          <a:p>
            <a:pPr indent="0" algn="ctr">
              <a:spcBef>
                <a:spcPts val="0"/>
              </a:spcBef>
              <a:spcAft>
                <a:spcPts val="0"/>
              </a:spcAft>
              <a:buNone/>
            </a:pPr>
            <a:r>
              <a:rPr lang="en-US" altLang="zh-CN" sz="4000" b="1" dirty="0">
                <a:solidFill>
                  <a:srgbClr val="010044"/>
                </a:solidFill>
                <a:latin typeface="Times New Roman Bold" panose="02020603050405020304" charset="0"/>
                <a:ea typeface="+mj-ea"/>
                <a:cs typeface="Times New Roman Bold" panose="02020603050405020304" charset="0"/>
                <a:sym typeface="+mn-ea"/>
              </a:rPr>
              <a:t>Part 2 –</a:t>
            </a:r>
            <a:r>
              <a:rPr lang="zh-CN" altLang="en-US" sz="4000" b="1" dirty="0">
                <a:solidFill>
                  <a:srgbClr val="010044"/>
                </a:solidFill>
                <a:latin typeface="Times New Roman Bold" panose="02020603050405020304" charset="0"/>
                <a:ea typeface="+mj-ea"/>
                <a:cs typeface="Times New Roman Bold" panose="02020603050405020304" charset="0"/>
                <a:sym typeface="+mn-ea"/>
              </a:rPr>
              <a:t> </a:t>
            </a:r>
            <a:r>
              <a:rPr lang="en-US" altLang="zh-CN" sz="4000" b="1" dirty="0">
                <a:latin typeface="Times New Roman Bold" panose="02020603050405020304" charset="0"/>
                <a:cs typeface="Times New Roman Bold" panose="02020603050405020304" charset="0"/>
                <a:sym typeface="+mn-ea"/>
              </a:rPr>
              <a:t>Proposed Methods</a:t>
            </a:r>
            <a:endParaRPr lang="en-US" altLang="zh-CN" sz="4000" b="1" dirty="0">
              <a:solidFill>
                <a:srgbClr val="010044"/>
              </a:solidFill>
              <a:latin typeface="Times New Roman Bold" panose="02020603050405020304" charset="0"/>
              <a:ea typeface="+mj-ea"/>
              <a:cs typeface="Times New Roman Bold" panose="02020603050405020304" charset="0"/>
              <a:sym typeface="+mn-ea"/>
            </a:endParaRPr>
          </a:p>
        </p:txBody>
      </p:sp>
      <p:pic>
        <p:nvPicPr>
          <p:cNvPr id="2" name="Picture 1">
            <a:extLst>
              <a:ext uri="{FF2B5EF4-FFF2-40B4-BE49-F238E27FC236}">
                <a16:creationId xmlns:a16="http://schemas.microsoft.com/office/drawing/2014/main" id="{C1484C06-699A-D204-AF50-25746D35E8A9}"/>
              </a:ext>
            </a:extLst>
          </p:cNvPr>
          <p:cNvPicPr>
            <a:picLocks noChangeAspect="1"/>
          </p:cNvPicPr>
          <p:nvPr/>
        </p:nvPicPr>
        <p:blipFill>
          <a:blip r:embed="rId4"/>
          <a:stretch>
            <a:fillRect/>
          </a:stretch>
        </p:blipFill>
        <p:spPr>
          <a:xfrm>
            <a:off x="2524402" y="1745241"/>
            <a:ext cx="7143195" cy="4622430"/>
          </a:xfrm>
          <a:prstGeom prst="rect">
            <a:avLst/>
          </a:prstGeom>
        </p:spPr>
      </p:pic>
      <p:sp>
        <p:nvSpPr>
          <p:cNvPr id="3" name="矩形 16">
            <a:extLst>
              <a:ext uri="{FF2B5EF4-FFF2-40B4-BE49-F238E27FC236}">
                <a16:creationId xmlns:a16="http://schemas.microsoft.com/office/drawing/2014/main" id="{A2A03174-49F9-5350-80C8-A5BBD2D0BF06}"/>
              </a:ext>
            </a:extLst>
          </p:cNvPr>
          <p:cNvSpPr/>
          <p:nvPr/>
        </p:nvSpPr>
        <p:spPr>
          <a:xfrm>
            <a:off x="7844340" y="3691798"/>
            <a:ext cx="1176665" cy="57592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3935195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674E1-0211-11CC-BC94-07777A12EA58}"/>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D00DAD77-DD23-D136-0614-9FE3E56DA3C6}"/>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2CCEFDE4-813C-8E5B-F1CD-87FB78608067}"/>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533AF65B-1A89-E248-7BE2-4916816850D3}"/>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26</a:t>
            </a:fld>
            <a:endParaRPr lang="zh-CN" altLang="en-US"/>
          </a:p>
        </p:txBody>
      </p:sp>
      <p:sp>
        <p:nvSpPr>
          <p:cNvPr id="13" name="Rectangle 6">
            <a:extLst>
              <a:ext uri="{FF2B5EF4-FFF2-40B4-BE49-F238E27FC236}">
                <a16:creationId xmlns:a16="http://schemas.microsoft.com/office/drawing/2014/main" id="{B77E4B27-2449-F09C-C9CF-D9CA6550288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169FE1E8-DA10-63E7-F706-387E719E9B42}"/>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0833E1C6-31F0-9F94-E271-912DE1C15DEE}"/>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C65B85A9-B87F-4DC4-8A7C-F0BAC26CA5F7}"/>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54356EBB-021F-833F-184D-E21693A13EE6}"/>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25427E96-77B2-4E25-BCDD-80A6522FEA97}"/>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69807737-483F-BF3C-3E01-BF69414A31A7}"/>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E35AFDD7-9290-E8C7-2C41-25467990BF8B}"/>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05029470-8911-32B3-BA4C-D6BE8256D630}"/>
                </a:ext>
              </a:extLst>
            </p:cNvPr>
            <p:cNvSpPr/>
            <p:nvPr/>
          </p:nvSpPr>
          <p:spPr>
            <a:xfrm>
              <a:off x="7719767"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46C348AF-DC74-0F65-4DED-37E8C6C963CB}"/>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4B2327D7-081F-723F-3C1F-C8012D587F70}"/>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Alleviate Data</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Scarcity</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Research</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Gap</a:t>
            </a:r>
            <a:r>
              <a:rPr lang="zh-CN" altLang="en-US" sz="2800" b="1" dirty="0">
                <a:solidFill>
                  <a:srgbClr val="000000"/>
                </a:solidFill>
                <a:effectLst/>
                <a:latin typeface="Times New Roman" panose="02020603050405020304" pitchFamily="18" charset="0"/>
              </a:rPr>
              <a:t> </a:t>
            </a:r>
            <a:endParaRPr lang="en-US" sz="2800" b="1" dirty="0">
              <a:solidFill>
                <a:srgbClr val="000000"/>
              </a:solidFill>
              <a:effectLst/>
              <a:latin typeface="Times New Roman" panose="02020603050405020304" pitchFamily="18" charset="0"/>
            </a:endParaRPr>
          </a:p>
        </p:txBody>
      </p:sp>
      <p:sp>
        <p:nvSpPr>
          <p:cNvPr id="3" name="文本框 14">
            <a:extLst>
              <a:ext uri="{FF2B5EF4-FFF2-40B4-BE49-F238E27FC236}">
                <a16:creationId xmlns:a16="http://schemas.microsoft.com/office/drawing/2014/main" id="{A79FBBBE-AA02-3EA0-FD8D-6F2EF99D8783}"/>
              </a:ext>
            </a:extLst>
          </p:cNvPr>
          <p:cNvSpPr txBox="1"/>
          <p:nvPr/>
        </p:nvSpPr>
        <p:spPr>
          <a:xfrm>
            <a:off x="0" y="934542"/>
            <a:ext cx="9656956" cy="1819985"/>
          </a:xfrm>
          <a:prstGeom prst="rect">
            <a:avLst/>
          </a:prstGeom>
          <a:noFill/>
        </p:spPr>
        <p:txBody>
          <a:bodyPr wrap="square">
            <a:spAutoFit/>
          </a:bodyPr>
          <a:lstStyle/>
          <a:p>
            <a:pPr>
              <a:lnSpc>
                <a:spcPct val="150000"/>
              </a:lnSpc>
            </a:pPr>
            <a:r>
              <a:rPr lang="en-US" altLang="zh-CN" b="1" dirty="0">
                <a:latin typeface="Times New Roman Bold" panose="02020603050405020304" charset="0"/>
                <a:cs typeface="Times New Roman Bold" panose="02020603050405020304" charset="0"/>
                <a:sym typeface="+mn-ea"/>
              </a:rPr>
              <a:t>Research</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gap</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in</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radar-based</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ECG</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recovery:</a:t>
            </a:r>
          </a:p>
          <a:p>
            <a:pPr marL="457200" indent="-457200" algn="just">
              <a:lnSpc>
                <a:spcPct val="150000"/>
              </a:lnSpc>
              <a:spcBef>
                <a:spcPts val="250"/>
              </a:spcBef>
              <a:buAutoNum type="arabicPeriod"/>
            </a:pPr>
            <a:r>
              <a:rPr lang="en-CN" altLang="zh-CN" kern="100" dirty="0">
                <a:latin typeface="Times New Roman" panose="02020603050405020304" pitchFamily="18" charset="0"/>
              </a:rPr>
              <a:t>Limited</a:t>
            </a:r>
            <a:r>
              <a:rPr lang="zh-CN" altLang="en-US" kern="100" dirty="0">
                <a:latin typeface="Times New Roman" panose="02020603050405020304" pitchFamily="18" charset="0"/>
              </a:rPr>
              <a:t> </a:t>
            </a:r>
            <a:r>
              <a:rPr lang="en-US" altLang="zh-CN" kern="100" dirty="0">
                <a:latin typeface="Times New Roman" panose="02020603050405020304" pitchFamily="18" charset="0"/>
              </a:rPr>
              <a:t>data</a:t>
            </a:r>
            <a:r>
              <a:rPr lang="zh-CN" altLang="en-US" kern="100" dirty="0">
                <a:latin typeface="Times New Roman" panose="02020603050405020304" pitchFamily="18" charset="0"/>
              </a:rPr>
              <a:t> </a:t>
            </a:r>
            <a:r>
              <a:rPr lang="en-US" altLang="zh-CN" kern="100" dirty="0">
                <a:latin typeface="Times New Roman" panose="02020603050405020304" pitchFamily="18" charset="0"/>
              </a:rPr>
              <a:t>for</a:t>
            </a:r>
            <a:r>
              <a:rPr lang="zh-CN" altLang="en-US" kern="100" dirty="0">
                <a:latin typeface="Times New Roman" panose="02020603050405020304" pitchFamily="18" charset="0"/>
              </a:rPr>
              <a:t> </a:t>
            </a:r>
            <a:r>
              <a:rPr lang="en-US" altLang="zh-CN" kern="100" dirty="0">
                <a:latin typeface="Times New Roman" panose="02020603050405020304" pitchFamily="18" charset="0"/>
              </a:rPr>
              <a:t>deep</a:t>
            </a:r>
            <a:r>
              <a:rPr lang="zh-CN" altLang="en-US" kern="100" dirty="0">
                <a:latin typeface="Times New Roman" panose="02020603050405020304" pitchFamily="18" charset="0"/>
              </a:rPr>
              <a:t> </a:t>
            </a:r>
            <a:r>
              <a:rPr lang="en-US" altLang="zh-CN" kern="100" dirty="0">
                <a:latin typeface="Times New Roman" panose="02020603050405020304" pitchFamily="18" charset="0"/>
              </a:rPr>
              <a:t>learning</a:t>
            </a:r>
            <a:r>
              <a:rPr lang="zh-CN" altLang="en-US" kern="100" dirty="0">
                <a:latin typeface="Times New Roman" panose="02020603050405020304" pitchFamily="18" charset="0"/>
              </a:rPr>
              <a:t> </a:t>
            </a:r>
            <a:r>
              <a:rPr lang="en-US" altLang="zh-CN" kern="100" dirty="0">
                <a:latin typeface="Times New Roman" panose="02020603050405020304" pitchFamily="18" charset="0"/>
              </a:rPr>
              <a:t>model</a:t>
            </a:r>
            <a:r>
              <a:rPr lang="zh-CN" altLang="en-US" kern="100" dirty="0">
                <a:latin typeface="Times New Roman" panose="02020603050405020304" pitchFamily="18" charset="0"/>
              </a:rPr>
              <a:t> </a:t>
            </a:r>
            <a:r>
              <a:rPr lang="en-US" altLang="zh-CN" kern="100" dirty="0">
                <a:latin typeface="Times New Roman" panose="02020603050405020304" pitchFamily="18" charset="0"/>
              </a:rPr>
              <a:t>training,</a:t>
            </a:r>
            <a:r>
              <a:rPr lang="zh-CN" altLang="en-US" kern="100" dirty="0">
                <a:latin typeface="Times New Roman" panose="02020603050405020304" pitchFamily="18" charset="0"/>
              </a:rPr>
              <a:t> </a:t>
            </a:r>
            <a:r>
              <a:rPr lang="en-US" altLang="zh-CN" kern="100" dirty="0">
                <a:latin typeface="Times New Roman" panose="02020603050405020304" pitchFamily="18" charset="0"/>
              </a:rPr>
              <a:t>especially</a:t>
            </a:r>
            <a:r>
              <a:rPr lang="zh-CN" altLang="en-US" kern="100" dirty="0">
                <a:latin typeface="Times New Roman" panose="02020603050405020304" pitchFamily="18" charset="0"/>
              </a:rPr>
              <a:t> </a:t>
            </a:r>
            <a:r>
              <a:rPr lang="en-US" altLang="zh-CN" kern="100" dirty="0">
                <a:latin typeface="Times New Roman" panose="02020603050405020304" pitchFamily="18" charset="0"/>
              </a:rPr>
              <a:t>for</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new</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scenarios</a:t>
            </a:r>
            <a:r>
              <a:rPr lang="en-US" altLang="zh-CN" kern="100" dirty="0">
                <a:latin typeface="Times New Roman" panose="02020603050405020304" pitchFamily="18" charset="0"/>
              </a:rPr>
              <a:t>.</a:t>
            </a:r>
          </a:p>
          <a:p>
            <a:pPr marL="457200" indent="-457200" algn="just">
              <a:lnSpc>
                <a:spcPct val="150000"/>
              </a:lnSpc>
              <a:spcBef>
                <a:spcPts val="250"/>
              </a:spcBef>
              <a:buAutoNum type="arabicPeriod"/>
            </a:pPr>
            <a:r>
              <a:rPr lang="en-US" altLang="zh-CN" kern="100" dirty="0">
                <a:solidFill>
                  <a:srgbClr val="FF0000"/>
                </a:solidFill>
                <a:latin typeface="Times New Roman" panose="02020603050405020304" pitchFamily="18" charset="0"/>
              </a:rPr>
              <a:t>Unfaithful</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data</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augmentation</a:t>
            </a:r>
            <a:r>
              <a:rPr lang="zh-CN" altLang="en-US" kern="100" dirty="0">
                <a:solidFill>
                  <a:srgbClr val="FF0000"/>
                </a:solidFill>
                <a:latin typeface="Times New Roman" panose="02020603050405020304" pitchFamily="18" charset="0"/>
              </a:rPr>
              <a:t> </a:t>
            </a:r>
            <a:r>
              <a:rPr lang="en-US" altLang="zh-CN" kern="100" dirty="0">
                <a:latin typeface="Times New Roman" panose="02020603050405020304" pitchFamily="18" charset="0"/>
              </a:rPr>
              <a:t>for</a:t>
            </a:r>
            <a:r>
              <a:rPr lang="zh-CN" altLang="en-US" kern="100" dirty="0">
                <a:latin typeface="Times New Roman" panose="02020603050405020304" pitchFamily="18" charset="0"/>
              </a:rPr>
              <a:t> </a:t>
            </a:r>
            <a:r>
              <a:rPr lang="en-US" altLang="zh-CN" kern="100" dirty="0">
                <a:latin typeface="Times New Roman" panose="02020603050405020304" pitchFamily="18" charset="0"/>
              </a:rPr>
              <a:t>regression</a:t>
            </a:r>
            <a:r>
              <a:rPr lang="zh-CN" altLang="en-US" kern="100" dirty="0">
                <a:latin typeface="Times New Roman" panose="02020603050405020304" pitchFamily="18" charset="0"/>
              </a:rPr>
              <a:t> </a:t>
            </a:r>
            <a:r>
              <a:rPr lang="en-US" altLang="zh-CN" kern="100" dirty="0">
                <a:latin typeface="Times New Roman" panose="02020603050405020304" pitchFamily="18" charset="0"/>
              </a:rPr>
              <a:t>task.</a:t>
            </a:r>
            <a:r>
              <a:rPr lang="zh-CN" altLang="en-US" kern="100" dirty="0">
                <a:latin typeface="Times New Roman" panose="02020603050405020304" pitchFamily="18" charset="0"/>
              </a:rPr>
              <a:t> </a:t>
            </a:r>
            <a:r>
              <a:rPr lang="en-US" altLang="zh-CN" kern="100" dirty="0">
                <a:latin typeface="Times New Roman" panose="02020603050405020304" pitchFamily="18" charset="0"/>
              </a:rPr>
              <a:t>(e.g.,</a:t>
            </a:r>
            <a:r>
              <a:rPr lang="zh-CN" altLang="en-US" kern="100" dirty="0">
                <a:latin typeface="Times New Roman" panose="02020603050405020304" pitchFamily="18" charset="0"/>
              </a:rPr>
              <a:t> </a:t>
            </a:r>
            <a:r>
              <a:rPr lang="en-US" altLang="zh-CN" kern="100" dirty="0">
                <a:latin typeface="Times New Roman" panose="02020603050405020304" pitchFamily="18" charset="0"/>
              </a:rPr>
              <a:t>mask,</a:t>
            </a:r>
            <a:r>
              <a:rPr lang="zh-CN" altLang="en-US" kern="100" dirty="0">
                <a:latin typeface="Times New Roman" panose="02020603050405020304" pitchFamily="18" charset="0"/>
              </a:rPr>
              <a:t> </a:t>
            </a:r>
            <a:r>
              <a:rPr lang="en-US" altLang="zh-CN" kern="100" dirty="0">
                <a:latin typeface="Times New Roman" panose="02020603050405020304" pitchFamily="18" charset="0"/>
              </a:rPr>
              <a:t>recombination,</a:t>
            </a:r>
            <a:r>
              <a:rPr lang="zh-CN" altLang="en-US" kern="100" dirty="0">
                <a:latin typeface="Times New Roman" panose="02020603050405020304" pitchFamily="18" charset="0"/>
              </a:rPr>
              <a:t> </a:t>
            </a:r>
            <a:r>
              <a:rPr lang="en-US" altLang="zh-CN" kern="100" dirty="0">
                <a:latin typeface="Times New Roman" panose="02020603050405020304" pitchFamily="18" charset="0"/>
              </a:rPr>
              <a:t>shift,</a:t>
            </a:r>
            <a:r>
              <a:rPr lang="zh-CN" altLang="en-US" kern="100" dirty="0">
                <a:latin typeface="Times New Roman" panose="02020603050405020304" pitchFamily="18" charset="0"/>
              </a:rPr>
              <a:t> </a:t>
            </a:r>
            <a:r>
              <a:rPr lang="en-US" altLang="zh-CN" kern="100" dirty="0">
                <a:latin typeface="Times New Roman" panose="02020603050405020304" pitchFamily="18" charset="0"/>
              </a:rPr>
              <a:t>flip,</a:t>
            </a:r>
            <a:r>
              <a:rPr lang="zh-CN" altLang="en-US" kern="100" dirty="0">
                <a:latin typeface="Times New Roman" panose="02020603050405020304" pitchFamily="18" charset="0"/>
              </a:rPr>
              <a:t> </a:t>
            </a:r>
            <a:r>
              <a:rPr lang="en-US" altLang="zh-CN" kern="100" dirty="0">
                <a:latin typeface="Times New Roman" panose="02020603050405020304" pitchFamily="18" charset="0"/>
              </a:rPr>
              <a:t>etc.)</a:t>
            </a:r>
          </a:p>
          <a:p>
            <a:pPr marL="457200" indent="-457200" algn="just">
              <a:lnSpc>
                <a:spcPct val="150000"/>
              </a:lnSpc>
              <a:spcBef>
                <a:spcPts val="250"/>
              </a:spcBef>
              <a:buAutoNum type="arabicPeriod"/>
            </a:pPr>
            <a:r>
              <a:rPr lang="en-US" altLang="zh-CN" kern="100" dirty="0">
                <a:latin typeface="Times New Roman" panose="02020603050405020304" pitchFamily="18" charset="0"/>
              </a:rPr>
              <a:t>Do</a:t>
            </a:r>
            <a:r>
              <a:rPr lang="zh-CN" altLang="en-US" kern="100" dirty="0">
                <a:latin typeface="Times New Roman" panose="02020603050405020304" pitchFamily="18" charset="0"/>
              </a:rPr>
              <a:t> </a:t>
            </a:r>
            <a:r>
              <a:rPr lang="en-US" altLang="zh-CN" kern="100" dirty="0">
                <a:latin typeface="Times New Roman" panose="02020603050405020304" pitchFamily="18" charset="0"/>
              </a:rPr>
              <a:t>not</a:t>
            </a:r>
            <a:r>
              <a:rPr lang="zh-CN" altLang="en-US" kern="100" dirty="0">
                <a:latin typeface="Times New Roman" panose="02020603050405020304" pitchFamily="18" charset="0"/>
              </a:rPr>
              <a:t> </a:t>
            </a:r>
            <a:r>
              <a:rPr lang="en-US" altLang="zh-CN" kern="100" dirty="0">
                <a:latin typeface="Times New Roman" panose="02020603050405020304" pitchFamily="18" charset="0"/>
              </a:rPr>
              <a:t>make</a:t>
            </a:r>
            <a:r>
              <a:rPr lang="zh-CN" altLang="en-US" kern="100" dirty="0">
                <a:latin typeface="Times New Roman" panose="02020603050405020304" pitchFamily="18" charset="0"/>
              </a:rPr>
              <a:t> </a:t>
            </a:r>
            <a:r>
              <a:rPr lang="en-US" altLang="zh-CN" kern="100" dirty="0">
                <a:latin typeface="Times New Roman" panose="02020603050405020304" pitchFamily="18" charset="0"/>
              </a:rPr>
              <a:t>full</a:t>
            </a:r>
            <a:r>
              <a:rPr lang="zh-CN" altLang="en-US" kern="100" dirty="0">
                <a:latin typeface="Times New Roman" panose="02020603050405020304" pitchFamily="18" charset="0"/>
              </a:rPr>
              <a:t> </a:t>
            </a:r>
            <a:r>
              <a:rPr lang="en-US" altLang="zh-CN" kern="100" dirty="0">
                <a:latin typeface="Times New Roman" panose="02020603050405020304" pitchFamily="18" charset="0"/>
              </a:rPr>
              <a:t>use</a:t>
            </a:r>
            <a:r>
              <a:rPr lang="zh-CN" altLang="en-US" kern="100" dirty="0">
                <a:latin typeface="Times New Roman" panose="02020603050405020304" pitchFamily="18" charset="0"/>
              </a:rPr>
              <a:t> </a:t>
            </a:r>
            <a:r>
              <a:rPr lang="en-US" altLang="zh-CN" kern="100" dirty="0">
                <a:latin typeface="Times New Roman" panose="02020603050405020304" pitchFamily="18" charset="0"/>
              </a:rPr>
              <a:t>of</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unlabeled</a:t>
            </a:r>
            <a:r>
              <a:rPr lang="zh-CN" altLang="en-US" kern="100" dirty="0">
                <a:latin typeface="Times New Roman" panose="02020603050405020304" pitchFamily="18" charset="0"/>
              </a:rPr>
              <a:t> </a:t>
            </a:r>
            <a:r>
              <a:rPr lang="en-US" altLang="zh-CN" kern="100" dirty="0">
                <a:latin typeface="Times New Roman" panose="02020603050405020304" pitchFamily="18" charset="0"/>
              </a:rPr>
              <a:t>radar</a:t>
            </a:r>
            <a:r>
              <a:rPr lang="zh-CN" altLang="en-US" kern="100" dirty="0">
                <a:latin typeface="Times New Roman" panose="02020603050405020304" pitchFamily="18" charset="0"/>
              </a:rPr>
              <a:t> </a:t>
            </a:r>
            <a:r>
              <a:rPr lang="en-US" altLang="zh-CN" kern="100" dirty="0">
                <a:latin typeface="Times New Roman" panose="02020603050405020304" pitchFamily="18" charset="0"/>
              </a:rPr>
              <a:t>signal</a:t>
            </a:r>
            <a:r>
              <a:rPr lang="zh-CN" altLang="en-US" kern="100" dirty="0">
                <a:latin typeface="Times New Roman" panose="02020603050405020304" pitchFamily="18" charset="0"/>
              </a:rPr>
              <a:t> </a:t>
            </a:r>
            <a:r>
              <a:rPr lang="en-US" altLang="zh-CN" kern="100" dirty="0">
                <a:latin typeface="Times New Roman" panose="02020603050405020304" pitchFamily="18" charset="0"/>
              </a:rPr>
              <a:t>for</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self-supervised</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learning</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(SSL)</a:t>
            </a:r>
            <a:r>
              <a:rPr lang="en-US" altLang="zh-CN" kern="100" dirty="0">
                <a:latin typeface="Times New Roman" panose="02020603050405020304" pitchFamily="18" charset="0"/>
              </a:rPr>
              <a:t>.</a:t>
            </a:r>
          </a:p>
        </p:txBody>
      </p:sp>
      <p:sp>
        <p:nvSpPr>
          <p:cNvPr id="6" name="TextBox 5">
            <a:extLst>
              <a:ext uri="{FF2B5EF4-FFF2-40B4-BE49-F238E27FC236}">
                <a16:creationId xmlns:a16="http://schemas.microsoft.com/office/drawing/2014/main" id="{E5C854C9-7D45-7440-82FE-3BEE00D47910}"/>
              </a:ext>
            </a:extLst>
          </p:cNvPr>
          <p:cNvSpPr txBox="1"/>
          <p:nvPr/>
        </p:nvSpPr>
        <p:spPr>
          <a:xfrm>
            <a:off x="33266" y="5520199"/>
            <a:ext cx="5162955" cy="369332"/>
          </a:xfrm>
          <a:prstGeom prst="rect">
            <a:avLst/>
          </a:prstGeom>
          <a:noFill/>
        </p:spPr>
        <p:txBody>
          <a:bodyPr wrap="square">
            <a:spAutoFit/>
          </a:bodyPr>
          <a:lstStyle/>
          <a:p>
            <a:pPr algn="ctr"/>
            <a:r>
              <a:rPr lang="en-US" altLang="zh-CN" kern="100" dirty="0">
                <a:latin typeface="Times New Roman" panose="02020603050405020304" pitchFamily="18" charset="0"/>
              </a:rPr>
              <a:t>Limited</a:t>
            </a:r>
            <a:r>
              <a:rPr lang="zh-CN" altLang="en-US" kern="100" dirty="0">
                <a:latin typeface="Times New Roman" panose="02020603050405020304" pitchFamily="18" charset="0"/>
              </a:rPr>
              <a:t> </a:t>
            </a:r>
            <a:r>
              <a:rPr lang="en-US" altLang="zh-CN" kern="100" dirty="0">
                <a:latin typeface="Times New Roman" panose="02020603050405020304" pitchFamily="18" charset="0"/>
              </a:rPr>
              <a:t>data</a:t>
            </a:r>
            <a:r>
              <a:rPr lang="zh-CN" altLang="en-US" kern="100" dirty="0">
                <a:latin typeface="Times New Roman" panose="02020603050405020304" pitchFamily="18" charset="0"/>
              </a:rPr>
              <a:t> </a:t>
            </a:r>
            <a:r>
              <a:rPr lang="en-US" altLang="zh-CN" kern="100" dirty="0">
                <a:latin typeface="Times New Roman" panose="02020603050405020304" pitchFamily="18" charset="0"/>
              </a:rPr>
              <a:t>may</a:t>
            </a:r>
            <a:r>
              <a:rPr lang="zh-CN" altLang="en-US" kern="100" dirty="0">
                <a:latin typeface="Times New Roman" panose="02020603050405020304" pitchFamily="18" charset="0"/>
              </a:rPr>
              <a:t> </a:t>
            </a:r>
            <a:r>
              <a:rPr lang="en-US" altLang="zh-CN" kern="100" dirty="0">
                <a:latin typeface="Times New Roman" panose="02020603050405020304" pitchFamily="18" charset="0"/>
              </a:rPr>
              <a:t>cause</a:t>
            </a:r>
            <a:r>
              <a:rPr lang="zh-CN" altLang="en-US" kern="100" dirty="0">
                <a:latin typeface="Times New Roman" panose="02020603050405020304" pitchFamily="18" charset="0"/>
              </a:rPr>
              <a:t> </a:t>
            </a:r>
            <a:r>
              <a:rPr lang="en-US" altLang="zh-CN" kern="100" dirty="0">
                <a:latin typeface="Times New Roman" panose="02020603050405020304" pitchFamily="18" charset="0"/>
              </a:rPr>
              <a:t>significant</a:t>
            </a:r>
            <a:r>
              <a:rPr lang="zh-CN" altLang="en-US" kern="100" dirty="0">
                <a:latin typeface="Times New Roman" panose="02020603050405020304" pitchFamily="18" charset="0"/>
              </a:rPr>
              <a:t> </a:t>
            </a:r>
            <a:r>
              <a:rPr lang="en-US" altLang="zh-CN" kern="100" dirty="0">
                <a:latin typeface="Times New Roman" panose="02020603050405020304" pitchFamily="18" charset="0"/>
              </a:rPr>
              <a:t>degradation</a:t>
            </a:r>
            <a:endParaRPr lang="en-CN" dirty="0"/>
          </a:p>
        </p:txBody>
      </p:sp>
      <p:sp>
        <p:nvSpPr>
          <p:cNvPr id="7" name="TextBox 6">
            <a:extLst>
              <a:ext uri="{FF2B5EF4-FFF2-40B4-BE49-F238E27FC236}">
                <a16:creationId xmlns:a16="http://schemas.microsoft.com/office/drawing/2014/main" id="{E47CD5BD-9862-74E3-E92C-95288F32F7AB}"/>
              </a:ext>
            </a:extLst>
          </p:cNvPr>
          <p:cNvSpPr txBox="1"/>
          <p:nvPr/>
        </p:nvSpPr>
        <p:spPr>
          <a:xfrm>
            <a:off x="6504937" y="5494697"/>
            <a:ext cx="5162955" cy="369332"/>
          </a:xfrm>
          <a:prstGeom prst="rect">
            <a:avLst/>
          </a:prstGeom>
          <a:noFill/>
        </p:spPr>
        <p:txBody>
          <a:bodyPr wrap="square">
            <a:spAutoFit/>
          </a:bodyPr>
          <a:lstStyle/>
          <a:p>
            <a:pPr algn="ctr"/>
            <a:r>
              <a:rPr lang="en-US" altLang="zh-CN" kern="100" dirty="0">
                <a:latin typeface="Times New Roman" panose="02020603050405020304" pitchFamily="18" charset="0"/>
              </a:rPr>
              <a:t>Traditional</a:t>
            </a:r>
            <a:r>
              <a:rPr lang="zh-CN" altLang="en-US" kern="100" dirty="0">
                <a:latin typeface="Times New Roman" panose="02020603050405020304" pitchFamily="18" charset="0"/>
              </a:rPr>
              <a:t> </a:t>
            </a:r>
            <a:r>
              <a:rPr lang="en-US" altLang="zh-CN" kern="100" dirty="0">
                <a:latin typeface="Times New Roman" panose="02020603050405020304" pitchFamily="18" charset="0"/>
              </a:rPr>
              <a:t>zero</a:t>
            </a:r>
            <a:r>
              <a:rPr lang="zh-CN" altLang="en-US" kern="100" dirty="0">
                <a:latin typeface="Times New Roman" panose="02020603050405020304" pitchFamily="18" charset="0"/>
              </a:rPr>
              <a:t> </a:t>
            </a:r>
            <a:r>
              <a:rPr lang="en-US" altLang="zh-CN" kern="100" dirty="0">
                <a:latin typeface="Times New Roman" panose="02020603050405020304" pitchFamily="18" charset="0"/>
              </a:rPr>
              <a:t>mask</a:t>
            </a:r>
            <a:r>
              <a:rPr lang="zh-CN" altLang="en-US" kern="100" dirty="0">
                <a:latin typeface="Times New Roman" panose="02020603050405020304" pitchFamily="18" charset="0"/>
              </a:rPr>
              <a:t> </a:t>
            </a:r>
            <a:r>
              <a:rPr lang="en-US" altLang="zh-CN" kern="100" dirty="0">
                <a:latin typeface="Times New Roman" panose="02020603050405020304" pitchFamily="18" charset="0"/>
              </a:rPr>
              <a:t>may</a:t>
            </a:r>
            <a:r>
              <a:rPr lang="zh-CN" altLang="en-US" kern="100" dirty="0">
                <a:latin typeface="Times New Roman" panose="02020603050405020304" pitchFamily="18" charset="0"/>
              </a:rPr>
              <a:t> </a:t>
            </a:r>
            <a:r>
              <a:rPr lang="en-US" altLang="zh-CN" kern="100" dirty="0">
                <a:latin typeface="Times New Roman" panose="02020603050405020304" pitchFamily="18" charset="0"/>
              </a:rPr>
              <a:t>cause</a:t>
            </a:r>
            <a:r>
              <a:rPr lang="zh-CN" altLang="en-US" kern="100" dirty="0">
                <a:latin typeface="Times New Roman" panose="02020603050405020304" pitchFamily="18" charset="0"/>
              </a:rPr>
              <a:t> </a:t>
            </a:r>
            <a:r>
              <a:rPr lang="en-US" altLang="zh-CN" kern="100" dirty="0">
                <a:latin typeface="Times New Roman" panose="02020603050405020304" pitchFamily="18" charset="0"/>
              </a:rPr>
              <a:t>missed</a:t>
            </a:r>
            <a:r>
              <a:rPr lang="zh-CN" altLang="en-US" kern="100" dirty="0">
                <a:latin typeface="Times New Roman" panose="02020603050405020304" pitchFamily="18" charset="0"/>
              </a:rPr>
              <a:t> </a:t>
            </a:r>
            <a:r>
              <a:rPr lang="en-US" altLang="zh-CN" kern="100" dirty="0">
                <a:latin typeface="Times New Roman" panose="02020603050405020304" pitchFamily="18" charset="0"/>
              </a:rPr>
              <a:t>detection</a:t>
            </a:r>
            <a:endParaRPr lang="en-CN" dirty="0"/>
          </a:p>
        </p:txBody>
      </p:sp>
      <p:pic>
        <p:nvPicPr>
          <p:cNvPr id="8" name="Picture 7">
            <a:extLst>
              <a:ext uri="{FF2B5EF4-FFF2-40B4-BE49-F238E27FC236}">
                <a16:creationId xmlns:a16="http://schemas.microsoft.com/office/drawing/2014/main" id="{1538759F-FF33-C6E2-C348-8857B46470FF}"/>
              </a:ext>
            </a:extLst>
          </p:cNvPr>
          <p:cNvPicPr>
            <a:picLocks noChangeAspect="1"/>
          </p:cNvPicPr>
          <p:nvPr/>
        </p:nvPicPr>
        <p:blipFill>
          <a:blip r:embed="rId4"/>
          <a:stretch>
            <a:fillRect/>
          </a:stretch>
        </p:blipFill>
        <p:spPr>
          <a:xfrm>
            <a:off x="183001" y="2928303"/>
            <a:ext cx="3965064" cy="2555431"/>
          </a:xfrm>
          <a:prstGeom prst="rect">
            <a:avLst/>
          </a:prstGeom>
        </p:spPr>
      </p:pic>
      <p:pic>
        <p:nvPicPr>
          <p:cNvPr id="11" name="Picture 10">
            <a:extLst>
              <a:ext uri="{FF2B5EF4-FFF2-40B4-BE49-F238E27FC236}">
                <a16:creationId xmlns:a16="http://schemas.microsoft.com/office/drawing/2014/main" id="{165B124F-B4A9-C641-46A1-C69836988130}"/>
              </a:ext>
            </a:extLst>
          </p:cNvPr>
          <p:cNvPicPr>
            <a:picLocks noChangeAspect="1"/>
          </p:cNvPicPr>
          <p:nvPr/>
        </p:nvPicPr>
        <p:blipFill>
          <a:blip r:embed="rId5"/>
          <a:srcRect/>
          <a:stretch/>
        </p:blipFill>
        <p:spPr>
          <a:xfrm>
            <a:off x="5196221" y="3437120"/>
            <a:ext cx="3408335" cy="1959630"/>
          </a:xfrm>
          <a:prstGeom prst="rect">
            <a:avLst/>
          </a:prstGeom>
        </p:spPr>
      </p:pic>
      <p:pic>
        <p:nvPicPr>
          <p:cNvPr id="12" name="Picture 11">
            <a:extLst>
              <a:ext uri="{FF2B5EF4-FFF2-40B4-BE49-F238E27FC236}">
                <a16:creationId xmlns:a16="http://schemas.microsoft.com/office/drawing/2014/main" id="{1B6842A0-5DC4-1700-E0CD-570043164DFB}"/>
              </a:ext>
            </a:extLst>
          </p:cNvPr>
          <p:cNvPicPr>
            <a:picLocks noChangeAspect="1"/>
          </p:cNvPicPr>
          <p:nvPr/>
        </p:nvPicPr>
        <p:blipFill>
          <a:blip r:embed="rId6"/>
          <a:srcRect/>
          <a:stretch/>
        </p:blipFill>
        <p:spPr>
          <a:xfrm>
            <a:off x="8710145" y="3518390"/>
            <a:ext cx="3387880" cy="1819986"/>
          </a:xfrm>
          <a:prstGeom prst="rect">
            <a:avLst/>
          </a:prstGeom>
        </p:spPr>
      </p:pic>
      <p:sp>
        <p:nvSpPr>
          <p:cNvPr id="17" name="Rectangle 16">
            <a:extLst>
              <a:ext uri="{FF2B5EF4-FFF2-40B4-BE49-F238E27FC236}">
                <a16:creationId xmlns:a16="http://schemas.microsoft.com/office/drawing/2014/main" id="{6F2F6F57-8A1C-D539-1056-484A441820EE}"/>
              </a:ext>
            </a:extLst>
          </p:cNvPr>
          <p:cNvSpPr/>
          <p:nvPr/>
        </p:nvSpPr>
        <p:spPr>
          <a:xfrm>
            <a:off x="5586579" y="1976717"/>
            <a:ext cx="580047" cy="309497"/>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18" name="Straight Arrow Connector 17">
            <a:extLst>
              <a:ext uri="{FF2B5EF4-FFF2-40B4-BE49-F238E27FC236}">
                <a16:creationId xmlns:a16="http://schemas.microsoft.com/office/drawing/2014/main" id="{5499E9A4-42DC-D5A7-9491-D6AE696E246A}"/>
              </a:ext>
            </a:extLst>
          </p:cNvPr>
          <p:cNvCxnSpPr>
            <a:cxnSpLocks/>
            <a:stCxn id="17" idx="2"/>
            <a:endCxn id="11" idx="0"/>
          </p:cNvCxnSpPr>
          <p:nvPr/>
        </p:nvCxnSpPr>
        <p:spPr>
          <a:xfrm>
            <a:off x="5876603" y="2286214"/>
            <a:ext cx="1023786" cy="11509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8342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2BD12-6D90-5A1B-4DAE-BB1272D9974E}"/>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7E813155-D71B-2CE8-6EB6-4B327BFA28EB}"/>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5/15/25</a:t>
            </a:fld>
            <a:endParaRPr lang="zh-CN" altLang="en-US" dirty="0"/>
          </a:p>
        </p:txBody>
      </p:sp>
      <p:sp>
        <p:nvSpPr>
          <p:cNvPr id="9" name="页脚占位符 8">
            <a:extLst>
              <a:ext uri="{FF2B5EF4-FFF2-40B4-BE49-F238E27FC236}">
                <a16:creationId xmlns:a16="http://schemas.microsoft.com/office/drawing/2014/main" id="{EA95BA1D-4097-C727-9096-EEC5FC7A4FA1}"/>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7475B3F8-6A80-D029-6160-B5796F759D60}"/>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27</a:t>
            </a:fld>
            <a:endParaRPr lang="zh-CN" altLang="en-US"/>
          </a:p>
        </p:txBody>
      </p:sp>
      <p:sp>
        <p:nvSpPr>
          <p:cNvPr id="13" name="Rectangle 6">
            <a:extLst>
              <a:ext uri="{FF2B5EF4-FFF2-40B4-BE49-F238E27FC236}">
                <a16:creationId xmlns:a16="http://schemas.microsoft.com/office/drawing/2014/main" id="{736D8BA8-6431-19D6-C3C8-B7DBCE27061F}"/>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B83F514B-7D37-9101-328B-34455AF9854B}"/>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34606247-69AE-ADC9-3D72-DB5D877706D4}"/>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1E8B4C06-C9FA-C522-6570-6D7C5788A9B5}"/>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6954BAFB-F8D3-9E7C-D531-B2DE493E525D}"/>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2342233B-68B6-1912-0814-35A60BD0CE9F}"/>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8BB6095B-F7F3-F2B7-AA64-3416A7E61A9D}"/>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0A29B310-71C2-BE1A-8C45-E03D806776E2}"/>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4A195CA8-F5A6-FA24-29AA-E2D2954700C6}"/>
                </a:ext>
              </a:extLst>
            </p:cNvPr>
            <p:cNvSpPr/>
            <p:nvPr/>
          </p:nvSpPr>
          <p:spPr>
            <a:xfrm>
              <a:off x="7719767"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0B8C5D24-92C4-650D-6478-A2C3D39470AB}"/>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81DB22AB-2A5B-A60E-BF3E-280CCA6D690B}"/>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Alleviate Data</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Scarcity</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Contributions</a:t>
            </a:r>
            <a:endParaRPr lang="en-US" sz="2800" b="1" dirty="0">
              <a:solidFill>
                <a:srgbClr val="000000"/>
              </a:solidFill>
              <a:effectLst/>
              <a:latin typeface="Times New Roman" panose="02020603050405020304" pitchFamily="18" charset="0"/>
            </a:endParaRPr>
          </a:p>
        </p:txBody>
      </p:sp>
      <p:pic>
        <p:nvPicPr>
          <p:cNvPr id="6" name="Picture 5">
            <a:extLst>
              <a:ext uri="{FF2B5EF4-FFF2-40B4-BE49-F238E27FC236}">
                <a16:creationId xmlns:a16="http://schemas.microsoft.com/office/drawing/2014/main" id="{295DD06A-804F-20A6-BFF6-FCB92E39C0DD}"/>
              </a:ext>
            </a:extLst>
          </p:cNvPr>
          <p:cNvPicPr>
            <a:picLocks noChangeAspect="1"/>
          </p:cNvPicPr>
          <p:nvPr/>
        </p:nvPicPr>
        <p:blipFill>
          <a:blip r:embed="rId4"/>
          <a:srcRect/>
          <a:stretch/>
        </p:blipFill>
        <p:spPr>
          <a:xfrm>
            <a:off x="207686" y="3800548"/>
            <a:ext cx="2593027" cy="1490867"/>
          </a:xfrm>
          <a:prstGeom prst="rect">
            <a:avLst/>
          </a:prstGeom>
        </p:spPr>
      </p:pic>
      <p:cxnSp>
        <p:nvCxnSpPr>
          <p:cNvPr id="11" name="Straight Arrow Connector 10">
            <a:extLst>
              <a:ext uri="{FF2B5EF4-FFF2-40B4-BE49-F238E27FC236}">
                <a16:creationId xmlns:a16="http://schemas.microsoft.com/office/drawing/2014/main" id="{84F1B21B-BCA7-2541-78A5-98D7F9E69A01}"/>
              </a:ext>
            </a:extLst>
          </p:cNvPr>
          <p:cNvCxnSpPr>
            <a:cxnSpLocks/>
            <a:stCxn id="6" idx="3"/>
            <a:endCxn id="17" idx="1"/>
          </p:cNvCxnSpPr>
          <p:nvPr/>
        </p:nvCxnSpPr>
        <p:spPr>
          <a:xfrm>
            <a:off x="2800713" y="4545982"/>
            <a:ext cx="277555" cy="0"/>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5446A8D4-99B6-9D58-8113-313DC904A02E}"/>
              </a:ext>
            </a:extLst>
          </p:cNvPr>
          <p:cNvPicPr>
            <a:picLocks noChangeAspect="1"/>
          </p:cNvPicPr>
          <p:nvPr/>
        </p:nvPicPr>
        <p:blipFill>
          <a:blip r:embed="rId5"/>
          <a:srcRect/>
          <a:stretch/>
        </p:blipFill>
        <p:spPr>
          <a:xfrm>
            <a:off x="3078268" y="3800548"/>
            <a:ext cx="2775229" cy="1490867"/>
          </a:xfrm>
          <a:prstGeom prst="rect">
            <a:avLst/>
          </a:prstGeom>
        </p:spPr>
      </p:pic>
      <p:sp>
        <p:nvSpPr>
          <p:cNvPr id="18" name="TextBox 17">
            <a:extLst>
              <a:ext uri="{FF2B5EF4-FFF2-40B4-BE49-F238E27FC236}">
                <a16:creationId xmlns:a16="http://schemas.microsoft.com/office/drawing/2014/main" id="{543958EF-2C2B-B1A8-49F3-2C3AD454743C}"/>
              </a:ext>
            </a:extLst>
          </p:cNvPr>
          <p:cNvSpPr txBox="1"/>
          <p:nvPr/>
        </p:nvSpPr>
        <p:spPr>
          <a:xfrm>
            <a:off x="132129" y="829446"/>
            <a:ext cx="11927742" cy="2120068"/>
          </a:xfrm>
          <a:prstGeom prst="rect">
            <a:avLst/>
          </a:prstGeom>
          <a:noFill/>
        </p:spPr>
        <p:txBody>
          <a:bodyPr wrap="square" rtlCol="0">
            <a:spAutoFit/>
          </a:bodyPr>
          <a:lstStyle/>
          <a:p>
            <a:pPr>
              <a:lnSpc>
                <a:spcPct val="150000"/>
              </a:lnSpc>
            </a:pPr>
            <a:r>
              <a:rPr lang="en-US" altLang="zh-CN" b="1" dirty="0">
                <a:latin typeface="Times New Roman Bold" panose="02020603050405020304" charset="0"/>
                <a:cs typeface="Times New Roman Bold" panose="02020603050405020304" charset="0"/>
                <a:sym typeface="+mn-ea"/>
              </a:rPr>
              <a:t>Contributions:</a:t>
            </a:r>
            <a:endParaRPr lang="en-US" altLang="zh-CN" dirty="0">
              <a:latin typeface="Times New Roman Bold" panose="02020603050405020304" charset="0"/>
              <a:cs typeface="Times New Roman Bold" panose="02020603050405020304" charset="0"/>
              <a:sym typeface="+mn-ea"/>
            </a:endParaRPr>
          </a:p>
          <a:p>
            <a:pPr marL="457200" indent="-457200">
              <a:lnSpc>
                <a:spcPct val="150000"/>
              </a:lnSpc>
              <a:buFontTx/>
              <a:buAutoNum type="arabicPeriod"/>
            </a:pPr>
            <a:r>
              <a:rPr lang="en-US" altLang="zh-CN" dirty="0">
                <a:latin typeface="Times New Roman Bold" panose="02020603050405020304" charset="0"/>
                <a:cs typeface="Times New Roman Bold" panose="02020603050405020304" charset="0"/>
                <a:sym typeface="+mn-ea"/>
              </a:rPr>
              <a:t>Propose</a:t>
            </a:r>
            <a:r>
              <a:rPr lang="zh-CN" altLang="en-US" dirty="0">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Horcrux</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enhances</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the</a:t>
            </a:r>
            <a:r>
              <a:rPr lang="zh-CN" altLang="en-US" dirty="0">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diversity</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of</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the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limited</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dataset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while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preserving</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the</a:t>
            </a:r>
            <a:r>
              <a:rPr lang="zh-CN" altLang="en-US" dirty="0">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intrinsic</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time</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consistency</a:t>
            </a:r>
            <a:r>
              <a:rPr lang="zh-CN" altLang="en-US" dirty="0">
                <a:solidFill>
                  <a:srgbClr val="FF0000"/>
                </a:solidFill>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in</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the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original</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signal</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and</a:t>
            </a:r>
            <a:r>
              <a:rPr lang="zh-CN" altLang="en-US" dirty="0">
                <a:latin typeface="Times New Roman Bold" panose="02020603050405020304" charset="0"/>
                <a:cs typeface="Times New Roman Bold" panose="02020603050405020304" charset="0"/>
                <a:sym typeface="+mn-ea"/>
              </a:rPr>
              <a:t> </a:t>
            </a:r>
            <a:r>
              <a:rPr lang="en-US" altLang="zh-CN" dirty="0">
                <a:solidFill>
                  <a:srgbClr val="FF0000"/>
                </a:solidFill>
                <a:latin typeface="Times New Roman Bold" panose="02020603050405020304" charset="0"/>
                <a:cs typeface="Times New Roman Bold" panose="02020603050405020304" charset="0"/>
                <a:sym typeface="+mn-ea"/>
              </a:rPr>
              <a:t>restricting the potential distribution shifts </a:t>
            </a:r>
            <a:r>
              <a:rPr lang="en-US" altLang="zh-CN" dirty="0">
                <a:latin typeface="Times New Roman Bold" panose="02020603050405020304" charset="0"/>
                <a:cs typeface="Times New Roman Bold" panose="02020603050405020304" charset="0"/>
                <a:sym typeface="+mn-ea"/>
              </a:rPr>
              <a:t>introduced into the augmented dataset.</a:t>
            </a:r>
            <a:endParaRPr lang="en-US" altLang="zh-CN" dirty="0">
              <a:solidFill>
                <a:srgbClr val="FF0000"/>
              </a:solidFill>
              <a:latin typeface="Times New Roman Bold" panose="02020603050405020304" charset="0"/>
              <a:cs typeface="Times New Roman Bold" panose="02020603050405020304" charset="0"/>
              <a:sym typeface="+mn-ea"/>
            </a:endParaRPr>
          </a:p>
          <a:p>
            <a:pPr marL="457200" indent="-457200">
              <a:lnSpc>
                <a:spcPct val="150000"/>
              </a:lnSpc>
              <a:buAutoNum type="arabicPeriod"/>
            </a:pPr>
            <a:r>
              <a:rPr lang="en-US" altLang="zh-CN" dirty="0">
                <a:latin typeface="Times New Roman Bold" panose="02020603050405020304" charset="0"/>
                <a:cs typeface="Times New Roman Bold" panose="02020603050405020304" charset="0"/>
                <a:sym typeface="+mn-ea"/>
              </a:rPr>
              <a:t>Propose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 transfer learning framework </a:t>
            </a:r>
            <a:r>
              <a:rPr lang="en-US" altLang="zh-CN" dirty="0" err="1">
                <a:solidFill>
                  <a:srgbClr val="FF0000"/>
                </a:solidFill>
                <a:latin typeface="Times New Roman Bold" panose="02020603050405020304" charset="0"/>
                <a:cs typeface="Times New Roman Bold" panose="02020603050405020304" charset="0"/>
                <a:sym typeface="+mn-ea"/>
              </a:rPr>
              <a:t>RFcardi</a:t>
            </a:r>
            <a:r>
              <a:rPr lang="en-US" altLang="zh-CN" dirty="0">
                <a:latin typeface="Times New Roman Bold" panose="02020603050405020304" charset="0"/>
                <a:cs typeface="Times New Roman Bold" panose="02020603050405020304" charset="0"/>
                <a:sym typeface="+mn-ea"/>
              </a:rPr>
              <a:t> following an SSL paradigm to</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eﬀectively learn </a:t>
            </a:r>
            <a:r>
              <a:rPr lang="en-US" altLang="zh-CN" dirty="0">
                <a:solidFill>
                  <a:srgbClr val="FF0000"/>
                </a:solidFill>
                <a:latin typeface="Times New Roman Bold" panose="02020603050405020304" charset="0"/>
                <a:cs typeface="Times New Roman Bold" panose="02020603050405020304" charset="0"/>
                <a:sym typeface="+mn-ea"/>
              </a:rPr>
              <a:t>the latent representations </a:t>
            </a:r>
            <a:r>
              <a:rPr lang="en-US" altLang="zh-CN" dirty="0">
                <a:latin typeface="Times New Roman Bold" panose="02020603050405020304" charset="0"/>
                <a:cs typeface="Times New Roman Bold" panose="02020603050405020304" charset="0"/>
                <a:sym typeface="+mn-ea"/>
              </a:rPr>
              <a:t>from radar signals by leveraging an</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appropriate </a:t>
            </a:r>
            <a:r>
              <a:rPr lang="en-US" altLang="zh-CN" dirty="0">
                <a:solidFill>
                  <a:srgbClr val="FF0000"/>
                </a:solidFill>
                <a:latin typeface="Times New Roman Bold" panose="02020603050405020304" charset="0"/>
                <a:cs typeface="Times New Roman Bold" panose="02020603050405020304" charset="0"/>
                <a:sym typeface="+mn-ea"/>
              </a:rPr>
              <a:t>pre-text task</a:t>
            </a:r>
            <a:r>
              <a:rPr lang="en-US" altLang="zh-CN" dirty="0">
                <a:latin typeface="Times New Roman Bold" panose="02020603050405020304" charset="0"/>
                <a:cs typeface="Times New Roman Bold" panose="02020603050405020304" charset="0"/>
                <a:sym typeface="+mn-ea"/>
              </a:rPr>
              <a:t>. </a:t>
            </a:r>
          </a:p>
        </p:txBody>
      </p:sp>
      <p:sp>
        <p:nvSpPr>
          <p:cNvPr id="28" name="TextBox 27">
            <a:extLst>
              <a:ext uri="{FF2B5EF4-FFF2-40B4-BE49-F238E27FC236}">
                <a16:creationId xmlns:a16="http://schemas.microsoft.com/office/drawing/2014/main" id="{12B0C30D-5DB0-B5C8-5058-C47D2BB51D10}"/>
              </a:ext>
            </a:extLst>
          </p:cNvPr>
          <p:cNvSpPr txBox="1"/>
          <p:nvPr/>
        </p:nvSpPr>
        <p:spPr>
          <a:xfrm>
            <a:off x="803930" y="5459421"/>
            <a:ext cx="4253669" cy="646331"/>
          </a:xfrm>
          <a:prstGeom prst="rect">
            <a:avLst/>
          </a:prstGeom>
          <a:noFill/>
        </p:spPr>
        <p:txBody>
          <a:bodyPr wrap="square">
            <a:spAutoFit/>
          </a:bodyPr>
          <a:lstStyle/>
          <a:p>
            <a:pPr algn="ctr"/>
            <a:r>
              <a:rPr lang="en-US" altLang="zh-CN" sz="1800" kern="100" dirty="0">
                <a:latin typeface="Times New Roman" panose="02020603050405020304" pitchFamily="18" charset="0"/>
              </a:rPr>
              <a:t>Time-domain</a:t>
            </a:r>
            <a:r>
              <a:rPr lang="zh-CN" altLang="en-US" sz="1800" kern="100" dirty="0">
                <a:latin typeface="Times New Roman" panose="02020603050405020304" pitchFamily="18" charset="0"/>
              </a:rPr>
              <a:t> </a:t>
            </a:r>
            <a:r>
              <a:rPr lang="en-US" altLang="zh-CN" sz="1800" kern="100" dirty="0">
                <a:latin typeface="Times New Roman" panose="02020603050405020304" pitchFamily="18" charset="0"/>
              </a:rPr>
              <a:t>consistency</a:t>
            </a:r>
            <a:r>
              <a:rPr lang="zh-CN" altLang="en-US" sz="1800" kern="100" dirty="0">
                <a:latin typeface="Times New Roman" panose="02020603050405020304" pitchFamily="18" charset="0"/>
              </a:rPr>
              <a:t> </a:t>
            </a:r>
            <a:r>
              <a:rPr lang="en-US" altLang="zh-CN" kern="100" dirty="0">
                <a:latin typeface="Times New Roman" panose="02020603050405020304" pitchFamily="18" charset="0"/>
              </a:rPr>
              <a:t>p</a:t>
            </a:r>
            <a:r>
              <a:rPr lang="en-US" altLang="zh-CN" sz="1800" kern="100" dirty="0">
                <a:latin typeface="Times New Roman" panose="02020603050405020304" pitchFamily="18" charset="0"/>
              </a:rPr>
              <a:t>reserved</a:t>
            </a:r>
            <a:r>
              <a:rPr lang="zh-CN" altLang="en-US" sz="1800" kern="100" dirty="0">
                <a:latin typeface="Times New Roman" panose="02020603050405020304" pitchFamily="18" charset="0"/>
              </a:rPr>
              <a:t> </a:t>
            </a:r>
            <a:r>
              <a:rPr lang="en-US" altLang="zh-CN" sz="1800" kern="100" dirty="0">
                <a:latin typeface="Times New Roman" panose="02020603050405020304" pitchFamily="18" charset="0"/>
              </a:rPr>
              <a:t>using</a:t>
            </a:r>
            <a:r>
              <a:rPr lang="zh-CN" altLang="en-US" sz="1800" kern="100" dirty="0">
                <a:latin typeface="Times New Roman" panose="02020603050405020304" pitchFamily="18" charset="0"/>
              </a:rPr>
              <a:t> </a:t>
            </a:r>
            <a:r>
              <a:rPr lang="en-US" altLang="zh-CN" sz="1800" kern="100" dirty="0">
                <a:latin typeface="Times New Roman" panose="02020603050405020304" pitchFamily="18" charset="0"/>
              </a:rPr>
              <a:t>proposed</a:t>
            </a:r>
            <a:r>
              <a:rPr lang="zh-CN" altLang="en-US" sz="1800" kern="100" dirty="0">
                <a:latin typeface="Times New Roman" panose="02020603050405020304" pitchFamily="18" charset="0"/>
              </a:rPr>
              <a:t> </a:t>
            </a:r>
            <a:r>
              <a:rPr lang="en-US" altLang="zh-CN" sz="1800" kern="100" dirty="0">
                <a:latin typeface="Times New Roman" panose="02020603050405020304" pitchFamily="18" charset="0"/>
              </a:rPr>
              <a:t>Horcrux</a:t>
            </a:r>
            <a:endParaRPr lang="en-CN" dirty="0"/>
          </a:p>
        </p:txBody>
      </p:sp>
      <p:pic>
        <p:nvPicPr>
          <p:cNvPr id="33" name="Picture 32">
            <a:extLst>
              <a:ext uri="{FF2B5EF4-FFF2-40B4-BE49-F238E27FC236}">
                <a16:creationId xmlns:a16="http://schemas.microsoft.com/office/drawing/2014/main" id="{3C086144-3AEB-9BEE-4A93-E23FBA18C533}"/>
              </a:ext>
            </a:extLst>
          </p:cNvPr>
          <p:cNvPicPr>
            <a:picLocks noChangeAspect="1"/>
          </p:cNvPicPr>
          <p:nvPr/>
        </p:nvPicPr>
        <p:blipFill>
          <a:blip r:embed="rId6"/>
          <a:stretch>
            <a:fillRect/>
          </a:stretch>
        </p:blipFill>
        <p:spPr>
          <a:xfrm>
            <a:off x="9251433" y="3695353"/>
            <a:ext cx="2881200" cy="1764000"/>
          </a:xfrm>
          <a:prstGeom prst="rect">
            <a:avLst/>
          </a:prstGeom>
        </p:spPr>
      </p:pic>
      <p:pic>
        <p:nvPicPr>
          <p:cNvPr id="36" name="Picture 35">
            <a:extLst>
              <a:ext uri="{FF2B5EF4-FFF2-40B4-BE49-F238E27FC236}">
                <a16:creationId xmlns:a16="http://schemas.microsoft.com/office/drawing/2014/main" id="{CAD1FC47-C3BE-818C-6330-BDDB51C10E97}"/>
              </a:ext>
            </a:extLst>
          </p:cNvPr>
          <p:cNvPicPr>
            <a:picLocks noChangeAspect="1"/>
          </p:cNvPicPr>
          <p:nvPr/>
        </p:nvPicPr>
        <p:blipFill>
          <a:blip r:embed="rId7"/>
          <a:stretch>
            <a:fillRect/>
          </a:stretch>
        </p:blipFill>
        <p:spPr>
          <a:xfrm>
            <a:off x="6370233" y="3714378"/>
            <a:ext cx="2881200" cy="1764000"/>
          </a:xfrm>
          <a:prstGeom prst="rect">
            <a:avLst/>
          </a:prstGeom>
        </p:spPr>
      </p:pic>
      <p:sp>
        <p:nvSpPr>
          <p:cNvPr id="37" name="TextBox 36">
            <a:extLst>
              <a:ext uri="{FF2B5EF4-FFF2-40B4-BE49-F238E27FC236}">
                <a16:creationId xmlns:a16="http://schemas.microsoft.com/office/drawing/2014/main" id="{1628EF42-10E6-4B6E-6211-D0899ED590D1}"/>
              </a:ext>
            </a:extLst>
          </p:cNvPr>
          <p:cNvSpPr txBox="1"/>
          <p:nvPr/>
        </p:nvSpPr>
        <p:spPr>
          <a:xfrm>
            <a:off x="7233087" y="5551887"/>
            <a:ext cx="4253669" cy="369332"/>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ECG</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Recovery</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w/o</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or</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with</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pre-training</a:t>
            </a:r>
            <a:endParaRPr lang="en-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6107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459DF-54FC-ABAC-5472-621F3B7E398E}"/>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00D75DF6-809C-9AB0-902F-063D84E93DD1}"/>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5/15/25</a:t>
            </a:fld>
            <a:endParaRPr lang="zh-CN" altLang="en-US" dirty="0"/>
          </a:p>
        </p:txBody>
      </p:sp>
      <p:sp>
        <p:nvSpPr>
          <p:cNvPr id="9" name="页脚占位符 8">
            <a:extLst>
              <a:ext uri="{FF2B5EF4-FFF2-40B4-BE49-F238E27FC236}">
                <a16:creationId xmlns:a16="http://schemas.microsoft.com/office/drawing/2014/main" id="{CA39B689-4B00-80D0-39B6-25C7C5DE1344}"/>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84140EB2-A4CF-6C12-BB43-106BB110941B}"/>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28</a:t>
            </a:fld>
            <a:endParaRPr lang="zh-CN" altLang="en-US"/>
          </a:p>
        </p:txBody>
      </p:sp>
      <p:sp>
        <p:nvSpPr>
          <p:cNvPr id="13" name="Rectangle 6">
            <a:extLst>
              <a:ext uri="{FF2B5EF4-FFF2-40B4-BE49-F238E27FC236}">
                <a16:creationId xmlns:a16="http://schemas.microsoft.com/office/drawing/2014/main" id="{0515AF25-17D6-3B62-2139-10A654D18840}"/>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4A4F36E5-635E-F391-52CB-F2E931C5D679}"/>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99B7E429-5DFC-0B37-44A4-7B6D65811B46}"/>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EA9629BF-1AC5-A3B3-4BB7-8DEC43DC14F9}"/>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D9867392-F6F8-E8EB-8CEC-42F670D0E427}"/>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0FE0CF10-66AA-1477-3869-0FB5001EC680}"/>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02D2A381-1B35-1BAB-79D0-03297E8E8210}"/>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CBB1DF6B-4AB4-D4A9-80FB-8FD267905442}"/>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8920954F-11AD-4581-BC45-B3FF95C707BD}"/>
                </a:ext>
              </a:extLst>
            </p:cNvPr>
            <p:cNvSpPr/>
            <p:nvPr/>
          </p:nvSpPr>
          <p:spPr>
            <a:xfrm>
              <a:off x="7719767"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D9D7142C-9C90-3390-E97E-1627F536FB03}"/>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47305B2F-1046-3CA9-074C-D9B2E1C5F15A}"/>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Alleviate Data</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Scarcity</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Horcrux</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and</a:t>
            </a:r>
            <a:r>
              <a:rPr lang="zh-CN" altLang="en-US" sz="2800" b="1" dirty="0">
                <a:solidFill>
                  <a:srgbClr val="000000"/>
                </a:solidFill>
                <a:effectLst/>
                <a:latin typeface="Times New Roman" panose="02020603050405020304" pitchFamily="18" charset="0"/>
              </a:rPr>
              <a:t> </a:t>
            </a:r>
            <a:r>
              <a:rPr lang="en-US" altLang="zh-CN" sz="2800" b="1" dirty="0" err="1">
                <a:solidFill>
                  <a:srgbClr val="000000"/>
                </a:solidFill>
                <a:effectLst/>
                <a:latin typeface="Times New Roman" panose="02020603050405020304" pitchFamily="18" charset="0"/>
              </a:rPr>
              <a:t>RFcardi</a:t>
            </a:r>
            <a:endParaRPr lang="en-US" sz="2800" b="1" dirty="0">
              <a:solidFill>
                <a:srgbClr val="000000"/>
              </a:solidFill>
              <a:effectLst/>
              <a:latin typeface="Times New Roman" panose="02020603050405020304" pitchFamily="18" charset="0"/>
            </a:endParaRPr>
          </a:p>
        </p:txBody>
      </p:sp>
      <p:pic>
        <p:nvPicPr>
          <p:cNvPr id="8" name="Picture 7">
            <a:extLst>
              <a:ext uri="{FF2B5EF4-FFF2-40B4-BE49-F238E27FC236}">
                <a16:creationId xmlns:a16="http://schemas.microsoft.com/office/drawing/2014/main" id="{9049D16A-BC77-5252-55D1-10A28CF1505C}"/>
              </a:ext>
            </a:extLst>
          </p:cNvPr>
          <p:cNvPicPr>
            <a:picLocks noChangeAspect="1"/>
          </p:cNvPicPr>
          <p:nvPr/>
        </p:nvPicPr>
        <p:blipFill>
          <a:blip r:embed="rId4"/>
          <a:stretch>
            <a:fillRect/>
          </a:stretch>
        </p:blipFill>
        <p:spPr>
          <a:xfrm>
            <a:off x="3581400" y="-3238842"/>
            <a:ext cx="7351340" cy="2938985"/>
          </a:xfrm>
          <a:prstGeom prst="rect">
            <a:avLst/>
          </a:prstGeom>
        </p:spPr>
      </p:pic>
      <p:pic>
        <p:nvPicPr>
          <p:cNvPr id="12" name="Picture 11">
            <a:extLst>
              <a:ext uri="{FF2B5EF4-FFF2-40B4-BE49-F238E27FC236}">
                <a16:creationId xmlns:a16="http://schemas.microsoft.com/office/drawing/2014/main" id="{D848ECD6-5622-AAE3-4D59-02A6D87B5750}"/>
              </a:ext>
            </a:extLst>
          </p:cNvPr>
          <p:cNvPicPr>
            <a:picLocks noChangeAspect="1"/>
          </p:cNvPicPr>
          <p:nvPr/>
        </p:nvPicPr>
        <p:blipFill>
          <a:blip r:embed="rId5"/>
          <a:stretch>
            <a:fillRect/>
          </a:stretch>
        </p:blipFill>
        <p:spPr>
          <a:xfrm>
            <a:off x="416862" y="1704525"/>
            <a:ext cx="6513778" cy="3235546"/>
          </a:xfrm>
          <a:prstGeom prst="rect">
            <a:avLst/>
          </a:prstGeom>
        </p:spPr>
      </p:pic>
      <p:pic>
        <p:nvPicPr>
          <p:cNvPr id="17" name="Picture 16">
            <a:extLst>
              <a:ext uri="{FF2B5EF4-FFF2-40B4-BE49-F238E27FC236}">
                <a16:creationId xmlns:a16="http://schemas.microsoft.com/office/drawing/2014/main" id="{AFA6D4A3-348B-8BDA-7310-2E4A1F29B7AB}"/>
              </a:ext>
            </a:extLst>
          </p:cNvPr>
          <p:cNvPicPr>
            <a:picLocks noChangeAspect="1"/>
          </p:cNvPicPr>
          <p:nvPr/>
        </p:nvPicPr>
        <p:blipFill>
          <a:blip r:embed="rId6"/>
          <a:stretch>
            <a:fillRect/>
          </a:stretch>
        </p:blipFill>
        <p:spPr>
          <a:xfrm>
            <a:off x="7436929" y="2155959"/>
            <a:ext cx="4690628" cy="1967331"/>
          </a:xfrm>
          <a:prstGeom prst="rect">
            <a:avLst/>
          </a:prstGeom>
        </p:spPr>
      </p:pic>
      <p:sp>
        <p:nvSpPr>
          <p:cNvPr id="18" name="TextBox 17">
            <a:extLst>
              <a:ext uri="{FF2B5EF4-FFF2-40B4-BE49-F238E27FC236}">
                <a16:creationId xmlns:a16="http://schemas.microsoft.com/office/drawing/2014/main" id="{533528F5-15D4-C75D-7269-633C03B91F16}"/>
              </a:ext>
            </a:extLst>
          </p:cNvPr>
          <p:cNvSpPr txBox="1"/>
          <p:nvPr/>
        </p:nvSpPr>
        <p:spPr>
          <a:xfrm>
            <a:off x="7704572" y="4381604"/>
            <a:ext cx="4690628" cy="369332"/>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Transfer</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learning</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framework</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RFcardi</a:t>
            </a:r>
            <a:r>
              <a:rPr lang="en-US" altLang="zh-CN" dirty="0">
                <a:latin typeface="Times New Roman" panose="02020603050405020304" pitchFamily="18" charset="0"/>
                <a:cs typeface="Times New Roman" panose="02020603050405020304" pitchFamily="18" charset="0"/>
              </a:rPr>
              <a:t>)</a:t>
            </a:r>
            <a:endParaRPr lang="en-CN"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F82AE801-70E1-AA1A-EF1D-BB3D477F4B3B}"/>
              </a:ext>
            </a:extLst>
          </p:cNvPr>
          <p:cNvSpPr txBox="1"/>
          <p:nvPr/>
        </p:nvSpPr>
        <p:spPr>
          <a:xfrm>
            <a:off x="1236086" y="5252482"/>
            <a:ext cx="4690628" cy="369332"/>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Data</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augmentation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pipeline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(Horcrux)</a:t>
            </a:r>
            <a:endParaRPr lang="en-CN" dirty="0">
              <a:latin typeface="Times New Roman" panose="02020603050405020304" pitchFamily="18" charset="0"/>
              <a:cs typeface="Times New Roman" panose="02020603050405020304" pitchFamily="18" charset="0"/>
            </a:endParaRPr>
          </a:p>
        </p:txBody>
      </p:sp>
      <p:sp>
        <p:nvSpPr>
          <p:cNvPr id="22" name="矩形 32">
            <a:extLst>
              <a:ext uri="{FF2B5EF4-FFF2-40B4-BE49-F238E27FC236}">
                <a16:creationId xmlns:a16="http://schemas.microsoft.com/office/drawing/2014/main" id="{101C92D3-C85C-7BD1-0171-A34B25B57607}"/>
              </a:ext>
            </a:extLst>
          </p:cNvPr>
          <p:cNvSpPr/>
          <p:nvPr/>
        </p:nvSpPr>
        <p:spPr>
          <a:xfrm>
            <a:off x="7234210" y="1140402"/>
            <a:ext cx="45719" cy="5046478"/>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24760798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99AA3-E5A2-49A7-45E1-EE48C1CD5E0F}"/>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B7A15503-571C-B1DF-EC60-08E1E4080280}"/>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04922227-BB25-E97E-F512-C2F91379931B}"/>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6839A0E4-640D-C30F-577E-1DFA9C15C32D}"/>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29</a:t>
            </a:fld>
            <a:endParaRPr lang="zh-CN" altLang="en-US"/>
          </a:p>
        </p:txBody>
      </p:sp>
      <p:sp>
        <p:nvSpPr>
          <p:cNvPr id="13" name="Rectangle 6">
            <a:extLst>
              <a:ext uri="{FF2B5EF4-FFF2-40B4-BE49-F238E27FC236}">
                <a16:creationId xmlns:a16="http://schemas.microsoft.com/office/drawing/2014/main" id="{4EDB2603-7F16-9281-7063-C88AA8F382EE}"/>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A6CF613B-588F-F7A8-1BC9-48F3DC45144A}"/>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0665BAE8-08BC-592D-57E4-5214D912BD28}"/>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069734C0-8864-3E1C-57B7-1623C56BAC06}"/>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CAE31832-9A48-6B62-7021-FAB155B05212}"/>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40511A2A-C32F-6831-F615-E6BC627DB8CC}"/>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2A847D69-328B-9F34-BE11-511518EC9F0C}"/>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1F245869-A3A0-4EFC-DF7C-EF78CF961FF2}"/>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F2A08196-9580-2AC5-3BFD-8C8DC776E5B2}"/>
                </a:ext>
              </a:extLst>
            </p:cNvPr>
            <p:cNvSpPr/>
            <p:nvPr/>
          </p:nvSpPr>
          <p:spPr>
            <a:xfrm>
              <a:off x="7719767"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3ED979AD-CB77-A1F3-67C0-B606F775A187}"/>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B4CF79FA-9B07-FA57-981F-EAADA29C160E}"/>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Alleviate Data</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Scarcity</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Results</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of</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Horcrux</a:t>
            </a:r>
            <a:endParaRPr lang="en-US" sz="2800" b="1" dirty="0">
              <a:solidFill>
                <a:srgbClr val="000000"/>
              </a:solidFill>
              <a:effectLst/>
              <a:latin typeface="Times New Roman" panose="02020603050405020304" pitchFamily="18" charset="0"/>
            </a:endParaRPr>
          </a:p>
        </p:txBody>
      </p:sp>
      <p:pic>
        <p:nvPicPr>
          <p:cNvPr id="7" name="Picture 6">
            <a:extLst>
              <a:ext uri="{FF2B5EF4-FFF2-40B4-BE49-F238E27FC236}">
                <a16:creationId xmlns:a16="http://schemas.microsoft.com/office/drawing/2014/main" id="{5D04382B-9143-9939-6E41-DDFD11CDE0CD}"/>
              </a:ext>
            </a:extLst>
          </p:cNvPr>
          <p:cNvPicPr>
            <a:picLocks noChangeAspect="1"/>
          </p:cNvPicPr>
          <p:nvPr/>
        </p:nvPicPr>
        <p:blipFill>
          <a:blip r:embed="rId4"/>
          <a:srcRect b="12248"/>
          <a:stretch/>
        </p:blipFill>
        <p:spPr>
          <a:xfrm>
            <a:off x="6680467" y="2084087"/>
            <a:ext cx="5300010" cy="2927854"/>
          </a:xfrm>
          <a:prstGeom prst="rect">
            <a:avLst/>
          </a:prstGeom>
        </p:spPr>
      </p:pic>
      <p:pic>
        <p:nvPicPr>
          <p:cNvPr id="8" name="Picture 7">
            <a:extLst>
              <a:ext uri="{FF2B5EF4-FFF2-40B4-BE49-F238E27FC236}">
                <a16:creationId xmlns:a16="http://schemas.microsoft.com/office/drawing/2014/main" id="{35860E6C-29D8-756D-CB80-79447352DDFC}"/>
              </a:ext>
            </a:extLst>
          </p:cNvPr>
          <p:cNvPicPr>
            <a:picLocks noChangeAspect="1"/>
          </p:cNvPicPr>
          <p:nvPr/>
        </p:nvPicPr>
        <p:blipFill>
          <a:blip r:embed="rId5"/>
          <a:srcRect t="2695"/>
          <a:stretch/>
        </p:blipFill>
        <p:spPr>
          <a:xfrm>
            <a:off x="211523" y="1453509"/>
            <a:ext cx="5945838" cy="3651126"/>
          </a:xfrm>
          <a:prstGeom prst="rect">
            <a:avLst/>
          </a:prstGeom>
        </p:spPr>
      </p:pic>
      <p:cxnSp>
        <p:nvCxnSpPr>
          <p:cNvPr id="11" name="Straight Arrow Connector 10">
            <a:extLst>
              <a:ext uri="{FF2B5EF4-FFF2-40B4-BE49-F238E27FC236}">
                <a16:creationId xmlns:a16="http://schemas.microsoft.com/office/drawing/2014/main" id="{3EF4B24E-2B12-F4AC-3C99-F11F10F1498D}"/>
              </a:ext>
            </a:extLst>
          </p:cNvPr>
          <p:cNvCxnSpPr>
            <a:cxnSpLocks/>
          </p:cNvCxnSpPr>
          <p:nvPr/>
        </p:nvCxnSpPr>
        <p:spPr>
          <a:xfrm flipV="1">
            <a:off x="4255805" y="4030274"/>
            <a:ext cx="368968" cy="180838"/>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B91C6C0-15F4-C9C9-155B-63F4BFDE7EA1}"/>
              </a:ext>
            </a:extLst>
          </p:cNvPr>
          <p:cNvCxnSpPr>
            <a:cxnSpLocks/>
          </p:cNvCxnSpPr>
          <p:nvPr/>
        </p:nvCxnSpPr>
        <p:spPr>
          <a:xfrm flipV="1">
            <a:off x="5081973" y="4622350"/>
            <a:ext cx="368968" cy="180838"/>
          </a:xfrm>
          <a:prstGeom prst="straightConnector1">
            <a:avLst/>
          </a:prstGeom>
          <a:ln w="41275">
            <a:solidFill>
              <a:srgbClr val="B74DB3"/>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4EDDAC9-1749-1247-1A09-C5D4E7CC18E9}"/>
              </a:ext>
            </a:extLst>
          </p:cNvPr>
          <p:cNvCxnSpPr>
            <a:cxnSpLocks/>
          </p:cNvCxnSpPr>
          <p:nvPr/>
        </p:nvCxnSpPr>
        <p:spPr>
          <a:xfrm flipV="1">
            <a:off x="5081973" y="4415649"/>
            <a:ext cx="368968" cy="180838"/>
          </a:xfrm>
          <a:prstGeom prst="straightConnector1">
            <a:avLst/>
          </a:prstGeom>
          <a:ln w="41275">
            <a:solidFill>
              <a:srgbClr val="B74DB3"/>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88ADD84-E938-D080-5A35-8202D05BF5EB}"/>
              </a:ext>
            </a:extLst>
          </p:cNvPr>
          <p:cNvCxnSpPr>
            <a:cxnSpLocks/>
          </p:cNvCxnSpPr>
          <p:nvPr/>
        </p:nvCxnSpPr>
        <p:spPr>
          <a:xfrm flipV="1">
            <a:off x="1700629" y="3336141"/>
            <a:ext cx="368968" cy="180838"/>
          </a:xfrm>
          <a:prstGeom prst="straightConnector1">
            <a:avLst/>
          </a:prstGeom>
          <a:ln w="412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BCF0F72-4995-1D96-276C-1F7C7511CBC8}"/>
              </a:ext>
            </a:extLst>
          </p:cNvPr>
          <p:cNvCxnSpPr>
            <a:cxnSpLocks/>
          </p:cNvCxnSpPr>
          <p:nvPr/>
        </p:nvCxnSpPr>
        <p:spPr>
          <a:xfrm flipV="1">
            <a:off x="4255805" y="4211112"/>
            <a:ext cx="368968" cy="180838"/>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056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168275" y="930682"/>
            <a:ext cx="7985125" cy="369332"/>
          </a:xfrm>
          <a:prstGeom prst="rect">
            <a:avLst/>
          </a:prstGeom>
          <a:noFill/>
        </p:spPr>
        <p:txBody>
          <a:bodyPr wrap="square" rtlCol="0">
            <a:spAutoFit/>
          </a:bodyPr>
          <a:lstStyle/>
          <a:p>
            <a:pPr indent="0">
              <a:buFont typeface="Arial" panose="020B0604020202090204" pitchFamily="34" charset="0"/>
              <a:buNone/>
            </a:pPr>
            <a:r>
              <a:rPr lang="en-US" altLang="zh-CN" b="1" dirty="0">
                <a:latin typeface="Times New Roman Bold" panose="02020603050405020304" charset="0"/>
                <a:cs typeface="Times New Roman Bold" panose="02020603050405020304" charset="0"/>
                <a:sym typeface="+mn-ea"/>
              </a:rPr>
              <a:t>Comparison</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among</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sensors</a:t>
            </a:r>
            <a:endParaRPr lang="en-US" altLang="zh-CN" sz="1600" b="1" dirty="0">
              <a:sym typeface="+mn-ea"/>
            </a:endParaRPr>
          </a:p>
        </p:txBody>
      </p:sp>
      <p:sp>
        <p:nvSpPr>
          <p:cNvPr id="4" name="日期占位符 3">
            <a:extLst>
              <a:ext uri="{FF2B5EF4-FFF2-40B4-BE49-F238E27FC236}">
                <a16:creationId xmlns:a16="http://schemas.microsoft.com/office/drawing/2014/main" id="{AC8E2664-A980-3548-A23A-C60537EC0D7B}"/>
              </a:ext>
            </a:extLst>
          </p:cNvPr>
          <p:cNvSpPr>
            <a:spLocks noGrp="1"/>
          </p:cNvSpPr>
          <p:nvPr>
            <p:ph type="dt" sz="half" idx="10"/>
          </p:nvPr>
        </p:nvSpPr>
        <p:spPr>
          <a:xfrm>
            <a:off x="838200" y="6439535"/>
            <a:ext cx="2743200" cy="365125"/>
          </a:xfrm>
        </p:spPr>
        <p:txBody>
          <a:bodyPr/>
          <a:lstStyle/>
          <a:p>
            <a:fld id="{C01313A4-02C5-3743-B1C3-D2FF2131FDA0}"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198DC832-3C0D-0445-99C9-1040ED8D6EAC}"/>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91DB88E-0A37-6440-A9E9-39399CF605C6}"/>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3</a:t>
            </a:fld>
            <a:endParaRPr lang="zh-CN" altLang="en-US"/>
          </a:p>
        </p:txBody>
      </p:sp>
      <p:sp>
        <p:nvSpPr>
          <p:cNvPr id="13" name="Rectangle 6">
            <a:extLst>
              <a:ext uri="{FF2B5EF4-FFF2-40B4-BE49-F238E27FC236}">
                <a16:creationId xmlns:a16="http://schemas.microsoft.com/office/drawing/2014/main" id="{F0E2F01F-71DE-FE4D-A7C4-16F7A278330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图片 4">
            <a:extLst>
              <a:ext uri="{FF2B5EF4-FFF2-40B4-BE49-F238E27FC236}">
                <a16:creationId xmlns:a16="http://schemas.microsoft.com/office/drawing/2014/main" id="{42DDAE86-0B8E-0043-BE03-19230B0898BD}"/>
              </a:ext>
            </a:extLst>
          </p:cNvPr>
          <p:cNvPicPr>
            <a:picLocks noChangeAspect="1"/>
          </p:cNvPicPr>
          <p:nvPr/>
        </p:nvPicPr>
        <p:blipFill>
          <a:blip r:embed="rId3"/>
          <a:stretch>
            <a:fillRect/>
          </a:stretch>
        </p:blipFill>
        <p:spPr>
          <a:xfrm>
            <a:off x="3816464" y="3594981"/>
            <a:ext cx="1392534" cy="330200"/>
          </a:xfrm>
          <a:prstGeom prst="rect">
            <a:avLst/>
          </a:prstGeom>
        </p:spPr>
      </p:pic>
      <p:sp>
        <p:nvSpPr>
          <p:cNvPr id="11" name="文本框 13">
            <a:extLst>
              <a:ext uri="{FF2B5EF4-FFF2-40B4-BE49-F238E27FC236}">
                <a16:creationId xmlns:a16="http://schemas.microsoft.com/office/drawing/2014/main" id="{17A1F874-6EEE-0676-3CE0-CCC805236CD5}"/>
              </a:ext>
            </a:extLst>
          </p:cNvPr>
          <p:cNvSpPr txBox="1"/>
          <p:nvPr/>
        </p:nvSpPr>
        <p:spPr>
          <a:xfrm>
            <a:off x="134098" y="4412139"/>
            <a:ext cx="3746008" cy="1866088"/>
          </a:xfrm>
          <a:prstGeom prst="rect">
            <a:avLst/>
          </a:prstGeom>
          <a:noFill/>
        </p:spPr>
        <p:txBody>
          <a:bodyPr wrap="square" rtlCol="0">
            <a:spAutoFit/>
          </a:bodyPr>
          <a:lstStyle/>
          <a:p>
            <a:pPr algn="just">
              <a:lnSpc>
                <a:spcPct val="150000"/>
              </a:lnSpc>
              <a:spcBef>
                <a:spcPts val="250"/>
              </a:spcBef>
            </a:pPr>
            <a:r>
              <a:rPr lang="en-US" altLang="zh-CN" b="1" kern="100" dirty="0">
                <a:latin typeface="Times New Roman" panose="02020603050405020304" pitchFamily="18" charset="0"/>
              </a:rPr>
              <a:t>Research</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Interests</a:t>
            </a:r>
          </a:p>
          <a:p>
            <a:pPr marL="457200" indent="-457200" algn="just">
              <a:lnSpc>
                <a:spcPct val="150000"/>
              </a:lnSpc>
              <a:spcBef>
                <a:spcPts val="250"/>
              </a:spcBef>
              <a:buFont typeface="+mj-lt"/>
              <a:buAutoNum type="arabicPeriod"/>
            </a:pPr>
            <a:r>
              <a:rPr lang="en-US" altLang="zh-CN" kern="100" dirty="0">
                <a:latin typeface="Times New Roman" panose="02020603050405020304" pitchFamily="18" charset="0"/>
              </a:rPr>
              <a:t>Pose estimation</a:t>
            </a:r>
          </a:p>
          <a:p>
            <a:pPr marL="457200" indent="-457200" algn="just">
              <a:lnSpc>
                <a:spcPct val="150000"/>
              </a:lnSpc>
              <a:spcBef>
                <a:spcPts val="250"/>
              </a:spcBef>
              <a:buFont typeface="+mj-lt"/>
              <a:buAutoNum type="arabicPeriod"/>
            </a:pPr>
            <a:r>
              <a:rPr lang="en-US" altLang="zh-CN" kern="100" dirty="0">
                <a:latin typeface="Times New Roman" panose="02020603050405020304" pitchFamily="18" charset="0"/>
              </a:rPr>
              <a:t>Object detection</a:t>
            </a:r>
            <a:r>
              <a:rPr lang="zh-CN" altLang="en-US" kern="100" dirty="0">
                <a:latin typeface="Times New Roman" panose="02020603050405020304" pitchFamily="18" charset="0"/>
              </a:rPr>
              <a:t> </a:t>
            </a:r>
            <a:r>
              <a:rPr lang="en-US" altLang="zh-CN" kern="100" dirty="0">
                <a:latin typeface="Times New Roman" panose="02020603050405020304" pitchFamily="18" charset="0"/>
              </a:rPr>
              <a:t>and</a:t>
            </a:r>
            <a:r>
              <a:rPr lang="zh-CN" altLang="en-US" kern="100" dirty="0">
                <a:latin typeface="Times New Roman" panose="02020603050405020304" pitchFamily="18" charset="0"/>
              </a:rPr>
              <a:t> </a:t>
            </a:r>
            <a:r>
              <a:rPr lang="en-US" altLang="zh-CN" kern="100" dirty="0">
                <a:latin typeface="Times New Roman" panose="02020603050405020304" pitchFamily="18" charset="0"/>
              </a:rPr>
              <a:t>tracking </a:t>
            </a:r>
          </a:p>
          <a:p>
            <a:pPr marL="457200" indent="-457200" algn="just">
              <a:lnSpc>
                <a:spcPct val="150000"/>
              </a:lnSpc>
              <a:spcBef>
                <a:spcPts val="250"/>
              </a:spcBef>
              <a:buFont typeface="+mj-lt"/>
              <a:buAutoNum type="arabicPeriod"/>
            </a:pPr>
            <a:r>
              <a:rPr lang="en-US" altLang="zh-CN" kern="100" dirty="0">
                <a:latin typeface="Times New Roman" panose="02020603050405020304" pitchFamily="18" charset="0"/>
              </a:rPr>
              <a:t>Vital sign monitoring</a:t>
            </a:r>
          </a:p>
        </p:txBody>
      </p:sp>
      <p:pic>
        <p:nvPicPr>
          <p:cNvPr id="1026" name="Picture 2" descr="Through-Wall Human Pose Estimation Using Radio Signals">
            <a:extLst>
              <a:ext uri="{FF2B5EF4-FFF2-40B4-BE49-F238E27FC236}">
                <a16:creationId xmlns:a16="http://schemas.microsoft.com/office/drawing/2014/main" id="{EBA88D32-46A5-A895-A775-C1E88BE117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192"/>
          <a:stretch/>
        </p:blipFill>
        <p:spPr bwMode="auto">
          <a:xfrm>
            <a:off x="3658718" y="4606905"/>
            <a:ext cx="3021963" cy="165099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B90A4AB7-45EF-7630-552D-289BDA7FC6C2}"/>
              </a:ext>
            </a:extLst>
          </p:cNvPr>
          <p:cNvPicPr>
            <a:picLocks noChangeAspect="1"/>
          </p:cNvPicPr>
          <p:nvPr/>
        </p:nvPicPr>
        <p:blipFill>
          <a:blip r:embed="rId5"/>
          <a:stretch>
            <a:fillRect/>
          </a:stretch>
        </p:blipFill>
        <p:spPr>
          <a:xfrm>
            <a:off x="6770632" y="4606905"/>
            <a:ext cx="2644619" cy="1651320"/>
          </a:xfrm>
          <a:prstGeom prst="rect">
            <a:avLst/>
          </a:prstGeom>
        </p:spPr>
      </p:pic>
      <p:pic>
        <p:nvPicPr>
          <p:cNvPr id="15" name="Picture 14">
            <a:extLst>
              <a:ext uri="{FF2B5EF4-FFF2-40B4-BE49-F238E27FC236}">
                <a16:creationId xmlns:a16="http://schemas.microsoft.com/office/drawing/2014/main" id="{9EFDF958-C8BB-EC68-C489-720046C83644}"/>
              </a:ext>
            </a:extLst>
          </p:cNvPr>
          <p:cNvPicPr>
            <a:picLocks noChangeAspect="1"/>
          </p:cNvPicPr>
          <p:nvPr/>
        </p:nvPicPr>
        <p:blipFill>
          <a:blip r:embed="rId6"/>
          <a:stretch>
            <a:fillRect/>
          </a:stretch>
        </p:blipFill>
        <p:spPr>
          <a:xfrm>
            <a:off x="9505202" y="4597849"/>
            <a:ext cx="2552700" cy="1651000"/>
          </a:xfrm>
          <a:prstGeom prst="rect">
            <a:avLst/>
          </a:prstGeom>
        </p:spPr>
      </p:pic>
      <p:graphicFrame>
        <p:nvGraphicFramePr>
          <p:cNvPr id="2" name="表格 4">
            <a:extLst>
              <a:ext uri="{FF2B5EF4-FFF2-40B4-BE49-F238E27FC236}">
                <a16:creationId xmlns:a16="http://schemas.microsoft.com/office/drawing/2014/main" id="{700AFE53-F3AE-46B7-00FA-CCFAAB1D00B1}"/>
              </a:ext>
            </a:extLst>
          </p:cNvPr>
          <p:cNvGraphicFramePr>
            <a:graphicFrameLocks noGrp="1"/>
          </p:cNvGraphicFramePr>
          <p:nvPr>
            <p:extLst>
              <p:ext uri="{D42A27DB-BD31-4B8C-83A1-F6EECF244321}">
                <p14:modId xmlns:p14="http://schemas.microsoft.com/office/powerpoint/2010/main" val="3629149407"/>
              </p:ext>
            </p:extLst>
          </p:nvPr>
        </p:nvGraphicFramePr>
        <p:xfrm>
          <a:off x="267956" y="1508884"/>
          <a:ext cx="11656088" cy="2726657"/>
        </p:xfrm>
        <a:graphic>
          <a:graphicData uri="http://schemas.openxmlformats.org/drawingml/2006/table">
            <a:tbl>
              <a:tblPr firstRow="1" bandRow="1">
                <a:tableStyleId>{5C22544A-7EE6-4342-B048-85BDC9FD1C3A}</a:tableStyleId>
              </a:tblPr>
              <a:tblGrid>
                <a:gridCol w="1225281">
                  <a:extLst>
                    <a:ext uri="{9D8B030D-6E8A-4147-A177-3AD203B41FA5}">
                      <a16:colId xmlns:a16="http://schemas.microsoft.com/office/drawing/2014/main" val="1211568701"/>
                    </a:ext>
                  </a:extLst>
                </a:gridCol>
                <a:gridCol w="2754688">
                  <a:extLst>
                    <a:ext uri="{9D8B030D-6E8A-4147-A177-3AD203B41FA5}">
                      <a16:colId xmlns:a16="http://schemas.microsoft.com/office/drawing/2014/main" val="536981508"/>
                    </a:ext>
                  </a:extLst>
                </a:gridCol>
                <a:gridCol w="2807218">
                  <a:extLst>
                    <a:ext uri="{9D8B030D-6E8A-4147-A177-3AD203B41FA5}">
                      <a16:colId xmlns:a16="http://schemas.microsoft.com/office/drawing/2014/main" val="3529248990"/>
                    </a:ext>
                  </a:extLst>
                </a:gridCol>
                <a:gridCol w="2465745">
                  <a:extLst>
                    <a:ext uri="{9D8B030D-6E8A-4147-A177-3AD203B41FA5}">
                      <a16:colId xmlns:a16="http://schemas.microsoft.com/office/drawing/2014/main" val="3001946663"/>
                    </a:ext>
                  </a:extLst>
                </a:gridCol>
                <a:gridCol w="2403156">
                  <a:extLst>
                    <a:ext uri="{9D8B030D-6E8A-4147-A177-3AD203B41FA5}">
                      <a16:colId xmlns:a16="http://schemas.microsoft.com/office/drawing/2014/main" val="2771386396"/>
                    </a:ext>
                  </a:extLst>
                </a:gridCol>
              </a:tblGrid>
              <a:tr h="412971">
                <a:tc>
                  <a:txBody>
                    <a:bodyPr/>
                    <a:lstStyle/>
                    <a:p>
                      <a:pPr algn="ctr"/>
                      <a:r>
                        <a:rPr lang="en-US" altLang="zh-CN" sz="1800" dirty="0">
                          <a:latin typeface="Times New Roman" panose="02020603050405020304" pitchFamily="18" charset="0"/>
                          <a:cs typeface="Times New Roman" panose="02020603050405020304" pitchFamily="18" charset="0"/>
                        </a:rPr>
                        <a:t>Sensors</a:t>
                      </a:r>
                      <a:endParaRPr lang="zh-CN" altLang="en-US" sz="1800" dirty="0">
                        <a:latin typeface="Times New Roman" panose="02020603050405020304" pitchFamily="18" charset="0"/>
                        <a:cs typeface="Times New Roman" panose="02020603050405020304" pitchFamily="18" charset="0"/>
                      </a:endParaRPr>
                    </a:p>
                  </a:txBody>
                  <a:tcPr marL="88308" marR="88308" marT="44154" marB="44154" anchor="ctr"/>
                </a:tc>
                <a:tc>
                  <a:txBody>
                    <a:bodyPr/>
                    <a:lstStyle/>
                    <a:p>
                      <a:pPr algn="ctr"/>
                      <a:r>
                        <a:rPr lang="en-US" altLang="zh-CN" sz="1800" dirty="0">
                          <a:latin typeface="Times New Roman" panose="02020603050405020304" pitchFamily="18" charset="0"/>
                          <a:cs typeface="Times New Roman" panose="02020603050405020304" pitchFamily="18" charset="0"/>
                        </a:rPr>
                        <a:t>Cameras</a:t>
                      </a:r>
                      <a:endParaRPr lang="zh-CN" altLang="en-US" sz="1800" dirty="0">
                        <a:latin typeface="Times New Roman" panose="02020603050405020304" pitchFamily="18" charset="0"/>
                        <a:cs typeface="Times New Roman" panose="02020603050405020304" pitchFamily="18" charset="0"/>
                      </a:endParaRPr>
                    </a:p>
                  </a:txBody>
                  <a:tcPr marL="88308" marR="88308" marT="44154" marB="44154" anchor="ctr"/>
                </a:tc>
                <a:tc>
                  <a:txBody>
                    <a:bodyPr/>
                    <a:lstStyle/>
                    <a:p>
                      <a:pPr algn="ctr"/>
                      <a:r>
                        <a:rPr lang="en-US" altLang="zh-CN" sz="1800" dirty="0">
                          <a:latin typeface="Times New Roman" panose="02020603050405020304" pitchFamily="18" charset="0"/>
                          <a:cs typeface="Times New Roman" panose="02020603050405020304" pitchFamily="18" charset="0"/>
                        </a:rPr>
                        <a:t>Acoustic</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Sensors</a:t>
                      </a:r>
                      <a:endParaRPr lang="zh-CN" altLang="en-US" sz="1800" dirty="0">
                        <a:latin typeface="Times New Roman" panose="02020603050405020304" pitchFamily="18" charset="0"/>
                        <a:cs typeface="Times New Roman" panose="02020603050405020304" pitchFamily="18" charset="0"/>
                      </a:endParaRPr>
                    </a:p>
                  </a:txBody>
                  <a:tcPr marL="88308" marR="88308" marT="44154" marB="44154" anchor="ctr"/>
                </a:tc>
                <a:tc>
                  <a:txBody>
                    <a:bodyPr/>
                    <a:lstStyle/>
                    <a:p>
                      <a:pPr algn="ctr"/>
                      <a:r>
                        <a:rPr lang="en-US" altLang="zh-CN" sz="1800" dirty="0">
                          <a:latin typeface="Times New Roman" panose="02020603050405020304" pitchFamily="18" charset="0"/>
                          <a:cs typeface="Times New Roman" panose="02020603050405020304" pitchFamily="18" charset="0"/>
                        </a:rPr>
                        <a:t>Wi-Fi</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Routers</a:t>
                      </a:r>
                      <a:endParaRPr lang="zh-CN" altLang="en-US" sz="1800" dirty="0">
                        <a:latin typeface="Times New Roman" panose="02020603050405020304" pitchFamily="18" charset="0"/>
                        <a:cs typeface="Times New Roman" panose="02020603050405020304" pitchFamily="18" charset="0"/>
                      </a:endParaRPr>
                    </a:p>
                  </a:txBody>
                  <a:tcPr marL="88308" marR="88308" marT="44154" marB="44154" anchor="ctr"/>
                </a:tc>
                <a:tc>
                  <a:txBody>
                    <a:bodyPr/>
                    <a:lstStyle/>
                    <a:p>
                      <a:pPr algn="ctr"/>
                      <a:r>
                        <a:rPr lang="en-US" altLang="zh-CN" sz="1800" dirty="0">
                          <a:latin typeface="Times New Roman" panose="02020603050405020304" pitchFamily="18" charset="0"/>
                          <a:cs typeface="Times New Roman" panose="02020603050405020304" pitchFamily="18" charset="0"/>
                        </a:rPr>
                        <a:t>Radars</a:t>
                      </a:r>
                      <a:endParaRPr lang="zh-CN" altLang="en-US" sz="1800" dirty="0">
                        <a:latin typeface="Times New Roman" panose="02020603050405020304" pitchFamily="18" charset="0"/>
                        <a:cs typeface="Times New Roman" panose="02020603050405020304" pitchFamily="18" charset="0"/>
                      </a:endParaRPr>
                    </a:p>
                  </a:txBody>
                  <a:tcPr marL="88308" marR="88308" marT="44154" marB="44154" anchor="ctr"/>
                </a:tc>
                <a:extLst>
                  <a:ext uri="{0D108BD9-81ED-4DB2-BD59-A6C34878D82A}">
                    <a16:rowId xmlns:a16="http://schemas.microsoft.com/office/drawing/2014/main" val="2888196391"/>
                  </a:ext>
                </a:extLst>
              </a:tr>
              <a:tr h="968883">
                <a:tc>
                  <a:txBody>
                    <a:bodyPr/>
                    <a:lstStyle/>
                    <a:p>
                      <a:pPr algn="ctr"/>
                      <a:r>
                        <a:rPr lang="en-US" altLang="zh-CN" sz="1800" b="1" dirty="0">
                          <a:latin typeface="Times New Roman" panose="02020603050405020304" pitchFamily="18" charset="0"/>
                          <a:cs typeface="Times New Roman" panose="02020603050405020304" pitchFamily="18" charset="0"/>
                        </a:rPr>
                        <a:t>Pros</a:t>
                      </a:r>
                      <a:endParaRPr lang="zh-CN" altLang="en-US" sz="1800" b="1" dirty="0">
                        <a:latin typeface="Times New Roman" panose="02020603050405020304" pitchFamily="18" charset="0"/>
                        <a:cs typeface="Times New Roman" panose="02020603050405020304" pitchFamily="18" charset="0"/>
                      </a:endParaRPr>
                    </a:p>
                  </a:txBody>
                  <a:tcPr marL="88308" marR="88308" marT="44154" marB="44154" anchor="ctr"/>
                </a:tc>
                <a:tc>
                  <a:txBody>
                    <a:bodyPr/>
                    <a:lstStyle/>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SOTA.</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CV</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algorithms</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or</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DL</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frameworks</a:t>
                      </a:r>
                    </a:p>
                  </a:txBody>
                  <a:tcPr marL="88308" marR="88308" marT="44154" marB="44154"/>
                </a:tc>
                <a:tc>
                  <a:txBody>
                    <a:bodyPr/>
                    <a:lstStyle/>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Directly</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monitor</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the</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heart</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sound</a:t>
                      </a:r>
                    </a:p>
                  </a:txBody>
                  <a:tcPr marL="88308" marR="88308" marT="44154" marB="44154"/>
                </a:tc>
                <a:tc>
                  <a:txBody>
                    <a:bodyPr/>
                    <a:lstStyle/>
                    <a:p>
                      <a:pPr marL="457200" indent="-457200" algn="l">
                        <a:buAutoNum type="arabicPeriod"/>
                      </a:pP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No</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need</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for</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extra</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devices</a:t>
                      </a:r>
                    </a:p>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Unobtrusive</a:t>
                      </a:r>
                    </a:p>
                  </a:txBody>
                  <a:tcPr marL="88308" marR="88308" marT="44154" marB="44154"/>
                </a:tc>
                <a:tc>
                  <a:txBody>
                    <a:bodyPr/>
                    <a:lstStyle/>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lang="en-US" altLang="zh-CN" sz="1800" dirty="0">
                          <a:latin typeface="Times New Roman" panose="02020603050405020304" pitchFamily="18" charset="0"/>
                          <a:cs typeface="Times New Roman" panose="02020603050405020304" pitchFamily="18" charset="0"/>
                        </a:rPr>
                        <a:t>Unobtrusive</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lang="en-US" altLang="zh-CN" sz="1800" dirty="0">
                          <a:latin typeface="Times New Roman" panose="02020603050405020304" pitchFamily="18" charset="0"/>
                          <a:cs typeface="Times New Roman" panose="02020603050405020304" pitchFamily="18" charset="0"/>
                        </a:rPr>
                        <a:t>Contactless</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lang="en-US" altLang="zh-CN" sz="1800" dirty="0">
                          <a:latin typeface="Times New Roman" panose="02020603050405020304" pitchFamily="18" charset="0"/>
                          <a:cs typeface="Times New Roman" panose="02020603050405020304" pitchFamily="18" charset="0"/>
                        </a:rPr>
                        <a:t>Robustness</a:t>
                      </a:r>
                    </a:p>
                  </a:txBody>
                  <a:tcPr marL="88308" marR="88308" marT="44154" marB="44154"/>
                </a:tc>
                <a:extLst>
                  <a:ext uri="{0D108BD9-81ED-4DB2-BD59-A6C34878D82A}">
                    <a16:rowId xmlns:a16="http://schemas.microsoft.com/office/drawing/2014/main" val="3375141316"/>
                  </a:ext>
                </a:extLst>
              </a:tr>
              <a:tr h="1344803">
                <a:tc>
                  <a:txBody>
                    <a:bodyPr/>
                    <a:lstStyle/>
                    <a:p>
                      <a:pPr algn="ctr"/>
                      <a:r>
                        <a:rPr lang="en-US" altLang="zh-CN" sz="1800" b="1" dirty="0">
                          <a:latin typeface="Times New Roman" panose="02020603050405020304" pitchFamily="18" charset="0"/>
                          <a:cs typeface="Times New Roman" panose="02020603050405020304" pitchFamily="18" charset="0"/>
                        </a:rPr>
                        <a:t>Cons</a:t>
                      </a:r>
                      <a:endParaRPr lang="zh-CN" altLang="en-US" sz="1800" b="1" dirty="0">
                        <a:latin typeface="Times New Roman" panose="02020603050405020304" pitchFamily="18" charset="0"/>
                        <a:cs typeface="Times New Roman" panose="02020603050405020304" pitchFamily="18" charset="0"/>
                      </a:endParaRPr>
                    </a:p>
                  </a:txBody>
                  <a:tcPr marL="88308" marR="88308" marT="44154" marB="44154" anchor="ctr"/>
                </a:tc>
                <a:tc>
                  <a:txBody>
                    <a:bodyPr/>
                    <a:lstStyle/>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Privacy</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issue</a:t>
                      </a:r>
                      <a:endParaRPr lang="en-US" altLang="zh-CN" sz="1800" b="0" i="0" kern="1200" dirty="0">
                        <a:solidFill>
                          <a:schemeClr val="dk1"/>
                        </a:solidFill>
                        <a:effectLst/>
                        <a:latin typeface="Times New Roman" panose="02020603050405020304" pitchFamily="18" charset="0"/>
                        <a:ea typeface="+mn-ea"/>
                        <a:cs typeface="Times New Roman" panose="02020603050405020304" pitchFamily="18" charset="0"/>
                      </a:endParaRPr>
                    </a:p>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Rely</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on</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high</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quality</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image.</a:t>
                      </a:r>
                      <a:endParaRPr lang="zh-CN" altLang="en-US" sz="1800" dirty="0">
                        <a:latin typeface="Times New Roman" panose="02020603050405020304" pitchFamily="18" charset="0"/>
                        <a:cs typeface="Times New Roman" panose="02020603050405020304" pitchFamily="18" charset="0"/>
                      </a:endParaRPr>
                    </a:p>
                  </a:txBody>
                  <a:tcPr marL="88308" marR="88308" marT="44154" marB="44154"/>
                </a:tc>
                <a:tc>
                  <a:txBody>
                    <a:bodyPr/>
                    <a:lstStyle/>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Low</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accuracy</a:t>
                      </a:r>
                    </a:p>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Vulnerable</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to</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acoustic</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noise</a:t>
                      </a:r>
                      <a:endParaRPr lang="zh-CN" altLang="en-US" sz="1800" dirty="0">
                        <a:latin typeface="Times New Roman" panose="02020603050405020304" pitchFamily="18" charset="0"/>
                        <a:cs typeface="Times New Roman" panose="02020603050405020304" pitchFamily="18" charset="0"/>
                      </a:endParaRPr>
                    </a:p>
                  </a:txBody>
                  <a:tcPr marL="88308" marR="88308" marT="44154" marB="44154"/>
                </a:tc>
                <a:tc>
                  <a:txBody>
                    <a:bodyPr/>
                    <a:lstStyle/>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Low accuracy</a:t>
                      </a:r>
                    </a:p>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Complex EM environment</a:t>
                      </a:r>
                      <a:endParaRPr lang="zh-CN" altLang="en-US" sz="1800" dirty="0">
                        <a:latin typeface="Times New Roman" panose="02020603050405020304" pitchFamily="18" charset="0"/>
                        <a:cs typeface="Times New Roman" panose="02020603050405020304" pitchFamily="18" charset="0"/>
                      </a:endParaRPr>
                    </a:p>
                  </a:txBody>
                  <a:tcPr marL="88308" marR="88308" marT="44154" marB="44154"/>
                </a:tc>
                <a:tc>
                  <a:txBody>
                    <a:bodyPr/>
                    <a:lstStyle/>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Require</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special</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signal</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processing</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design</a:t>
                      </a:r>
                    </a:p>
                    <a:p>
                      <a:pPr marL="457200" indent="-457200" algn="l">
                        <a:buAutoNum type="arabicPeriod"/>
                      </a:pPr>
                      <a:r>
                        <a:rPr lang="en-US" altLang="zh-CN" sz="1800" dirty="0">
                          <a:latin typeface="Times New Roman" panose="02020603050405020304" pitchFamily="18" charset="0"/>
                          <a:cs typeface="Times New Roman" panose="02020603050405020304" pitchFamily="18" charset="0"/>
                        </a:rPr>
                        <a:t>Less</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investigated</a:t>
                      </a:r>
                    </a:p>
                  </a:txBody>
                  <a:tcPr marL="88308" marR="88308" marT="44154" marB="44154"/>
                </a:tc>
                <a:extLst>
                  <a:ext uri="{0D108BD9-81ED-4DB2-BD59-A6C34878D82A}">
                    <a16:rowId xmlns:a16="http://schemas.microsoft.com/office/drawing/2014/main" val="2044898157"/>
                  </a:ext>
                </a:extLst>
              </a:tr>
            </a:tbl>
          </a:graphicData>
        </a:graphic>
      </p:graphicFrame>
      <p:sp>
        <p:nvSpPr>
          <p:cNvPr id="3" name="矩形 2">
            <a:extLst>
              <a:ext uri="{FF2B5EF4-FFF2-40B4-BE49-F238E27FC236}">
                <a16:creationId xmlns:a16="http://schemas.microsoft.com/office/drawing/2014/main" id="{8DD2DC3B-86E3-F2C4-D35F-5FF84FBEE1B3}"/>
              </a:ext>
            </a:extLst>
          </p:cNvPr>
          <p:cNvSpPr/>
          <p:nvPr/>
        </p:nvSpPr>
        <p:spPr>
          <a:xfrm>
            <a:off x="1996027" y="2919569"/>
            <a:ext cx="1338068" cy="30875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16">
            <a:extLst>
              <a:ext uri="{FF2B5EF4-FFF2-40B4-BE49-F238E27FC236}">
                <a16:creationId xmlns:a16="http://schemas.microsoft.com/office/drawing/2014/main" id="{7374F3DE-ECEA-FD8A-DD28-571D5B4AB2FC}"/>
              </a:ext>
            </a:extLst>
          </p:cNvPr>
          <p:cNvSpPr/>
          <p:nvPr/>
        </p:nvSpPr>
        <p:spPr>
          <a:xfrm>
            <a:off x="4751819" y="2930230"/>
            <a:ext cx="1357434" cy="30875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17">
            <a:extLst>
              <a:ext uri="{FF2B5EF4-FFF2-40B4-BE49-F238E27FC236}">
                <a16:creationId xmlns:a16="http://schemas.microsoft.com/office/drawing/2014/main" id="{F5463359-1AB6-E0B5-95B1-CC94C5810286}"/>
              </a:ext>
            </a:extLst>
          </p:cNvPr>
          <p:cNvSpPr/>
          <p:nvPr/>
        </p:nvSpPr>
        <p:spPr>
          <a:xfrm>
            <a:off x="7526977" y="2940154"/>
            <a:ext cx="1424975" cy="30875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7">
            <a:extLst>
              <a:ext uri="{FF2B5EF4-FFF2-40B4-BE49-F238E27FC236}">
                <a16:creationId xmlns:a16="http://schemas.microsoft.com/office/drawing/2014/main" id="{3B84B944-F964-8F45-FC59-D4589E1A3841}"/>
              </a:ext>
            </a:extLst>
          </p:cNvPr>
          <p:cNvSpPr/>
          <p:nvPr/>
        </p:nvSpPr>
        <p:spPr>
          <a:xfrm>
            <a:off x="10046938" y="2919693"/>
            <a:ext cx="1582209" cy="84685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Picture 7">
            <a:extLst>
              <a:ext uri="{FF2B5EF4-FFF2-40B4-BE49-F238E27FC236}">
                <a16:creationId xmlns:a16="http://schemas.microsoft.com/office/drawing/2014/main" id="{E7CBC694-4E03-D54B-9097-BB6BBF2BDD3E}"/>
              </a:ext>
            </a:extLst>
          </p:cNvPr>
          <p:cNvPicPr>
            <a:picLocks noChangeAspect="1"/>
          </p:cNvPicPr>
          <p:nvPr/>
        </p:nvPicPr>
        <p:blipFill>
          <a:blip r:embed="rId7">
            <a:extLst>
              <a:ext uri="{28A0092B-C50C-407E-A947-70E740481C1C}">
                <a14:useLocalDpi xmlns:a14="http://schemas.microsoft.com/office/drawing/2010/main"/>
              </a:ext>
            </a:extLst>
          </a:blip>
          <a:srcRect l="-3" r="81249"/>
          <a:stretch/>
        </p:blipFill>
        <p:spPr>
          <a:xfrm>
            <a:off x="0" y="112044"/>
            <a:ext cx="629392" cy="717897"/>
          </a:xfrm>
          <a:prstGeom prst="rect">
            <a:avLst/>
          </a:prstGeom>
        </p:spPr>
      </p:pic>
      <p:sp>
        <p:nvSpPr>
          <p:cNvPr id="23" name="矩形 22">
            <a:extLst>
              <a:ext uri="{FF2B5EF4-FFF2-40B4-BE49-F238E27FC236}">
                <a16:creationId xmlns:a16="http://schemas.microsoft.com/office/drawing/2014/main" id="{51DD290A-D861-1E0D-FBE7-98F9DB85B4D9}"/>
              </a:ext>
            </a:extLst>
          </p:cNvPr>
          <p:cNvSpPr/>
          <p:nvPr/>
        </p:nvSpPr>
        <p:spPr>
          <a:xfrm>
            <a:off x="3002674" y="137715"/>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矩形 23">
            <a:extLst>
              <a:ext uri="{FF2B5EF4-FFF2-40B4-BE49-F238E27FC236}">
                <a16:creationId xmlns:a16="http://schemas.microsoft.com/office/drawing/2014/main" id="{9F60AD77-C3C2-55C7-2996-7881BB1B16DA}"/>
              </a:ext>
            </a:extLst>
          </p:cNvPr>
          <p:cNvSpPr/>
          <p:nvPr/>
        </p:nvSpPr>
        <p:spPr>
          <a:xfrm>
            <a:off x="3138564" y="137715"/>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30" name="Group 29">
            <a:extLst>
              <a:ext uri="{FF2B5EF4-FFF2-40B4-BE49-F238E27FC236}">
                <a16:creationId xmlns:a16="http://schemas.microsoft.com/office/drawing/2014/main" id="{782D256F-05C0-9D9C-DD87-6693B4FEEDFD}"/>
              </a:ext>
            </a:extLst>
          </p:cNvPr>
          <p:cNvGrpSpPr/>
          <p:nvPr/>
        </p:nvGrpSpPr>
        <p:grpSpPr>
          <a:xfrm>
            <a:off x="1324278" y="694812"/>
            <a:ext cx="868965" cy="107163"/>
            <a:chOff x="6952968" y="682117"/>
            <a:chExt cx="868965" cy="107163"/>
          </a:xfrm>
        </p:grpSpPr>
        <p:sp>
          <p:nvSpPr>
            <p:cNvPr id="33" name="Oval 32">
              <a:extLst>
                <a:ext uri="{FF2B5EF4-FFF2-40B4-BE49-F238E27FC236}">
                  <a16:creationId xmlns:a16="http://schemas.microsoft.com/office/drawing/2014/main" id="{C7A92ECD-10C6-E9DC-8DE6-015C838B21CB}"/>
                </a:ext>
              </a:extLst>
            </p:cNvPr>
            <p:cNvSpPr/>
            <p:nvPr/>
          </p:nvSpPr>
          <p:spPr>
            <a:xfrm>
              <a:off x="6952968" y="682117"/>
              <a:ext cx="102166" cy="102166"/>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N" dirty="0"/>
            </a:p>
          </p:txBody>
        </p:sp>
        <p:sp>
          <p:nvSpPr>
            <p:cNvPr id="34" name="Oval 33">
              <a:extLst>
                <a:ext uri="{FF2B5EF4-FFF2-40B4-BE49-F238E27FC236}">
                  <a16:creationId xmlns:a16="http://schemas.microsoft.com/office/drawing/2014/main" id="{9E4507ED-4F4F-DAFB-5B23-4B9FCD564BBE}"/>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N"/>
            </a:p>
          </p:txBody>
        </p:sp>
        <p:sp>
          <p:nvSpPr>
            <p:cNvPr id="35" name="Oval 34">
              <a:extLst>
                <a:ext uri="{FF2B5EF4-FFF2-40B4-BE49-F238E27FC236}">
                  <a16:creationId xmlns:a16="http://schemas.microsoft.com/office/drawing/2014/main" id="{8F7EAE61-5CB4-4DE3-036A-24A79B5F4C73}"/>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N" dirty="0"/>
            </a:p>
          </p:txBody>
        </p:sp>
        <p:sp>
          <p:nvSpPr>
            <p:cNvPr id="36" name="Oval 35">
              <a:extLst>
                <a:ext uri="{FF2B5EF4-FFF2-40B4-BE49-F238E27FC236}">
                  <a16:creationId xmlns:a16="http://schemas.microsoft.com/office/drawing/2014/main" id="{99DDF143-75DC-5D41-D6E5-27550BEB65FE}"/>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N"/>
            </a:p>
          </p:txBody>
        </p:sp>
      </p:grpSp>
      <p:sp>
        <p:nvSpPr>
          <p:cNvPr id="31" name="Rounded Rectangle 30">
            <a:extLst>
              <a:ext uri="{FF2B5EF4-FFF2-40B4-BE49-F238E27FC236}">
                <a16:creationId xmlns:a16="http://schemas.microsoft.com/office/drawing/2014/main" id="{186E5D60-317B-8D08-EF35-44EDC36071D0}"/>
              </a:ext>
            </a:extLst>
          </p:cNvPr>
          <p:cNvSpPr/>
          <p:nvPr/>
        </p:nvSpPr>
        <p:spPr>
          <a:xfrm>
            <a:off x="607851" y="168985"/>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Background</a:t>
            </a:r>
          </a:p>
        </p:txBody>
      </p:sp>
      <p:sp>
        <p:nvSpPr>
          <p:cNvPr id="32" name="Rounded Rectangle 31">
            <a:extLst>
              <a:ext uri="{FF2B5EF4-FFF2-40B4-BE49-F238E27FC236}">
                <a16:creationId xmlns:a16="http://schemas.microsoft.com/office/drawing/2014/main" id="{9400F2A5-520E-4B98-3296-F977CC7F2FD4}"/>
              </a:ext>
            </a:extLst>
          </p:cNvPr>
          <p:cNvSpPr/>
          <p:nvPr/>
        </p:nvSpPr>
        <p:spPr>
          <a:xfrm>
            <a:off x="3372262" y="168985"/>
            <a:ext cx="9840316"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2800" b="1" dirty="0">
                <a:solidFill>
                  <a:srgbClr val="000000"/>
                </a:solidFill>
                <a:effectLst/>
                <a:latin typeface="Times New Roman" panose="02020603050405020304" pitchFamily="18" charset="0"/>
              </a:rPr>
              <a:t>Research Background</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Radar-Based Sensing</a:t>
            </a:r>
            <a:endParaRPr lang="en-US" sz="2800" b="1"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89195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1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75C6A-A5F4-0FBA-7A24-9201F4A3B066}"/>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082923FB-9FD9-AF6E-EB6E-76641BFDE704}"/>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B9B367BF-55C8-F769-7847-C916228AC37B}"/>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F5DDF01B-C61F-E675-BED4-4B715631C027}"/>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30</a:t>
            </a:fld>
            <a:endParaRPr lang="zh-CN" altLang="en-US"/>
          </a:p>
        </p:txBody>
      </p:sp>
      <p:sp>
        <p:nvSpPr>
          <p:cNvPr id="13" name="Rectangle 6">
            <a:extLst>
              <a:ext uri="{FF2B5EF4-FFF2-40B4-BE49-F238E27FC236}">
                <a16:creationId xmlns:a16="http://schemas.microsoft.com/office/drawing/2014/main" id="{C310DB35-1B43-F132-56CE-AFE4835E2359}"/>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0F6FD3E8-501C-9031-0AC5-E57B19FA6BB8}"/>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BFDDC1D3-B8F4-091D-609D-21CBD494BCD6}"/>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19503B22-EB03-5840-DC2A-972A205042BC}"/>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5CB4BFB4-BE2E-7605-6F52-E8D8DDF91CBF}"/>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924F1E74-7D68-700B-AE82-00438562F541}"/>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07DBD327-1637-0D42-F511-0722FE44F284}"/>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49EBAA68-B3D4-7D17-A995-E6B9BEA99B87}"/>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8A33F946-237D-A69B-3AF3-EDF279C7889B}"/>
                </a:ext>
              </a:extLst>
            </p:cNvPr>
            <p:cNvSpPr/>
            <p:nvPr/>
          </p:nvSpPr>
          <p:spPr>
            <a:xfrm>
              <a:off x="7719767"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2C324197-E638-2467-33F9-32B6C936C41E}"/>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78257C53-8CDB-DC7E-EAAA-6227A1DF46D9}"/>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Alleviate Data</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Scarcity</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Results</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of</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Horcrux</a:t>
            </a:r>
            <a:endParaRPr lang="en-US" sz="2800" b="1" dirty="0">
              <a:solidFill>
                <a:srgbClr val="000000"/>
              </a:solidFill>
              <a:effectLst/>
              <a:latin typeface="Times New Roman" panose="02020603050405020304" pitchFamily="18" charset="0"/>
            </a:endParaRPr>
          </a:p>
        </p:txBody>
      </p:sp>
      <p:pic>
        <p:nvPicPr>
          <p:cNvPr id="6" name="Picture 5">
            <a:extLst>
              <a:ext uri="{FF2B5EF4-FFF2-40B4-BE49-F238E27FC236}">
                <a16:creationId xmlns:a16="http://schemas.microsoft.com/office/drawing/2014/main" id="{D0BF2B4B-FEFD-E383-A700-CB49E5A54C42}"/>
              </a:ext>
            </a:extLst>
          </p:cNvPr>
          <p:cNvPicPr>
            <a:picLocks noChangeAspect="1"/>
          </p:cNvPicPr>
          <p:nvPr/>
        </p:nvPicPr>
        <p:blipFill>
          <a:blip r:embed="rId4"/>
          <a:stretch>
            <a:fillRect/>
          </a:stretch>
        </p:blipFill>
        <p:spPr>
          <a:xfrm>
            <a:off x="5689772" y="1074237"/>
            <a:ext cx="4910351" cy="2706274"/>
          </a:xfrm>
          <a:prstGeom prst="rect">
            <a:avLst/>
          </a:prstGeom>
        </p:spPr>
      </p:pic>
      <p:pic>
        <p:nvPicPr>
          <p:cNvPr id="23" name="Picture 22">
            <a:extLst>
              <a:ext uri="{FF2B5EF4-FFF2-40B4-BE49-F238E27FC236}">
                <a16:creationId xmlns:a16="http://schemas.microsoft.com/office/drawing/2014/main" id="{0DA28068-BA88-5C74-E097-030A1A400433}"/>
              </a:ext>
            </a:extLst>
          </p:cNvPr>
          <p:cNvPicPr>
            <a:picLocks noChangeAspect="1"/>
          </p:cNvPicPr>
          <p:nvPr/>
        </p:nvPicPr>
        <p:blipFill>
          <a:blip r:embed="rId5"/>
          <a:stretch>
            <a:fillRect/>
          </a:stretch>
        </p:blipFill>
        <p:spPr>
          <a:xfrm>
            <a:off x="1033662" y="3684425"/>
            <a:ext cx="9370999" cy="2755110"/>
          </a:xfrm>
          <a:prstGeom prst="rect">
            <a:avLst/>
          </a:prstGeom>
        </p:spPr>
      </p:pic>
      <p:cxnSp>
        <p:nvCxnSpPr>
          <p:cNvPr id="24" name="Straight Arrow Connector 23">
            <a:extLst>
              <a:ext uri="{FF2B5EF4-FFF2-40B4-BE49-F238E27FC236}">
                <a16:creationId xmlns:a16="http://schemas.microsoft.com/office/drawing/2014/main" id="{577B0BC5-731C-D99F-4417-BD9B1D05323B}"/>
              </a:ext>
            </a:extLst>
          </p:cNvPr>
          <p:cNvCxnSpPr>
            <a:cxnSpLocks/>
          </p:cNvCxnSpPr>
          <p:nvPr/>
        </p:nvCxnSpPr>
        <p:spPr>
          <a:xfrm flipH="1">
            <a:off x="5940748" y="4823478"/>
            <a:ext cx="228598" cy="152400"/>
          </a:xfrm>
          <a:prstGeom prst="straightConnector1">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F565DD-44E0-63CF-0AD4-3709966E3E95}"/>
              </a:ext>
            </a:extLst>
          </p:cNvPr>
          <p:cNvCxnSpPr>
            <a:cxnSpLocks/>
          </p:cNvCxnSpPr>
          <p:nvPr/>
        </p:nvCxnSpPr>
        <p:spPr>
          <a:xfrm flipH="1">
            <a:off x="5940748" y="5012255"/>
            <a:ext cx="228598" cy="152400"/>
          </a:xfrm>
          <a:prstGeom prst="straightConnector1">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B816E4B-E5F7-B708-F3BC-F7EFDCC5FD03}"/>
              </a:ext>
            </a:extLst>
          </p:cNvPr>
          <p:cNvCxnSpPr>
            <a:cxnSpLocks/>
          </p:cNvCxnSpPr>
          <p:nvPr/>
        </p:nvCxnSpPr>
        <p:spPr>
          <a:xfrm flipH="1">
            <a:off x="5940748" y="5196798"/>
            <a:ext cx="228598" cy="152400"/>
          </a:xfrm>
          <a:prstGeom prst="straightConnector1">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DE568EF-8891-9F9A-6727-1873E52708E5}"/>
              </a:ext>
            </a:extLst>
          </p:cNvPr>
          <p:cNvCxnSpPr>
            <a:cxnSpLocks/>
          </p:cNvCxnSpPr>
          <p:nvPr/>
        </p:nvCxnSpPr>
        <p:spPr>
          <a:xfrm flipH="1">
            <a:off x="5940748" y="5617980"/>
            <a:ext cx="228598" cy="152400"/>
          </a:xfrm>
          <a:prstGeom prst="straightConnector1">
            <a:avLst/>
          </a:prstGeom>
          <a:ln w="34925">
            <a:solidFill>
              <a:srgbClr val="B400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8700145-CCF4-7AE0-F1BC-84AFFBB68DC1}"/>
              </a:ext>
            </a:extLst>
          </p:cNvPr>
          <p:cNvCxnSpPr>
            <a:cxnSpLocks/>
          </p:cNvCxnSpPr>
          <p:nvPr/>
        </p:nvCxnSpPr>
        <p:spPr>
          <a:xfrm flipH="1">
            <a:off x="10171297" y="5638662"/>
            <a:ext cx="228598" cy="152400"/>
          </a:xfrm>
          <a:prstGeom prst="straightConnector1">
            <a:avLst/>
          </a:prstGeom>
          <a:ln w="34925">
            <a:solidFill>
              <a:srgbClr val="B400FF"/>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024147B-4A31-1492-26AF-1E8CE0941414}"/>
              </a:ext>
            </a:extLst>
          </p:cNvPr>
          <p:cNvCxnSpPr>
            <a:cxnSpLocks/>
          </p:cNvCxnSpPr>
          <p:nvPr/>
        </p:nvCxnSpPr>
        <p:spPr>
          <a:xfrm flipH="1">
            <a:off x="10158466" y="4990189"/>
            <a:ext cx="228598" cy="152400"/>
          </a:xfrm>
          <a:prstGeom prst="straightConnector1">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40044BF-D96F-2E5B-3E04-70D927316FBA}"/>
              </a:ext>
            </a:extLst>
          </p:cNvPr>
          <p:cNvCxnSpPr>
            <a:cxnSpLocks/>
          </p:cNvCxnSpPr>
          <p:nvPr/>
        </p:nvCxnSpPr>
        <p:spPr>
          <a:xfrm flipH="1">
            <a:off x="5940748" y="5864749"/>
            <a:ext cx="228598" cy="152400"/>
          </a:xfrm>
          <a:prstGeom prst="straightConnector1">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45687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0A6DC-625E-3C83-D1CD-7B4BBCC28360}"/>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BA14D661-BD5F-C617-E1C5-464988423E57}"/>
              </a:ext>
            </a:extLst>
          </p:cNvPr>
          <p:cNvSpPr>
            <a:spLocks noGrp="1"/>
          </p:cNvSpPr>
          <p:nvPr>
            <p:ph type="dt" sz="half" idx="10"/>
          </p:nvPr>
        </p:nvSpPr>
        <p:spPr>
          <a:xfrm>
            <a:off x="838200" y="6439535"/>
            <a:ext cx="2743200" cy="365125"/>
          </a:xfrm>
        </p:spPr>
        <p:txBody>
          <a:bodyPr/>
          <a:lstStyle/>
          <a:p>
            <a:fld id="{D3A1A347-F4C9-7548-BC25-9765DD9D7D14}"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B0AD0AA5-F08D-F146-2157-9FD724F3094D}"/>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30C16E64-5687-CB9C-845D-2F9613FEB233}"/>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31</a:t>
            </a:fld>
            <a:endParaRPr lang="zh-CN" altLang="en-US"/>
          </a:p>
        </p:txBody>
      </p:sp>
      <p:pic>
        <p:nvPicPr>
          <p:cNvPr id="12" name="Picture 6">
            <a:extLst>
              <a:ext uri="{FF2B5EF4-FFF2-40B4-BE49-F238E27FC236}">
                <a16:creationId xmlns:a16="http://schemas.microsoft.com/office/drawing/2014/main" id="{2DC4FE64-3E2D-D4BB-1E61-390D0D63ACE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0319"/>
            <a:ext cx="3356173" cy="717897"/>
          </a:xfrm>
          <a:prstGeom prst="rect">
            <a:avLst/>
          </a:prstGeom>
        </p:spPr>
      </p:pic>
      <p:sp>
        <p:nvSpPr>
          <p:cNvPr id="13" name="Rectangle 6">
            <a:extLst>
              <a:ext uri="{FF2B5EF4-FFF2-40B4-BE49-F238E27FC236}">
                <a16:creationId xmlns:a16="http://schemas.microsoft.com/office/drawing/2014/main" id="{0098A83C-C0CD-3725-2ADD-E6AE18C0F039}"/>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文本框 13">
            <a:extLst>
              <a:ext uri="{FF2B5EF4-FFF2-40B4-BE49-F238E27FC236}">
                <a16:creationId xmlns:a16="http://schemas.microsoft.com/office/drawing/2014/main" id="{1D40F68A-F6A6-A1FC-E3D1-D46DC4652F57}"/>
              </a:ext>
            </a:extLst>
          </p:cNvPr>
          <p:cNvSpPr txBox="1"/>
          <p:nvPr/>
        </p:nvSpPr>
        <p:spPr>
          <a:xfrm>
            <a:off x="404774" y="1639534"/>
            <a:ext cx="11382452" cy="707886"/>
          </a:xfrm>
          <a:prstGeom prst="rect">
            <a:avLst/>
          </a:prstGeom>
          <a:noFill/>
        </p:spPr>
        <p:txBody>
          <a:bodyPr wrap="square" rtlCol="0">
            <a:spAutoFit/>
          </a:bodyPr>
          <a:lstStyle/>
          <a:p>
            <a:pPr indent="0" algn="ctr">
              <a:spcBef>
                <a:spcPts val="0"/>
              </a:spcBef>
              <a:spcAft>
                <a:spcPts val="0"/>
              </a:spcAft>
              <a:buNone/>
            </a:pPr>
            <a:r>
              <a:rPr lang="en-US" altLang="zh-CN" sz="4000" b="1" dirty="0">
                <a:solidFill>
                  <a:srgbClr val="010044"/>
                </a:solidFill>
                <a:latin typeface="Times New Roman Bold" panose="02020603050405020304" charset="0"/>
                <a:ea typeface="+mj-ea"/>
                <a:cs typeface="Times New Roman Bold" panose="02020603050405020304" charset="0"/>
                <a:sym typeface="+mn-ea"/>
              </a:rPr>
              <a:t>Part 3 –</a:t>
            </a:r>
            <a:r>
              <a:rPr lang="zh-CN" altLang="en-US" sz="4000" b="1" dirty="0">
                <a:solidFill>
                  <a:srgbClr val="010044"/>
                </a:solidFill>
                <a:latin typeface="Times New Roman Bold" panose="02020603050405020304" charset="0"/>
                <a:ea typeface="+mj-ea"/>
                <a:cs typeface="Times New Roman Bold" panose="02020603050405020304" charset="0"/>
                <a:sym typeface="+mn-ea"/>
              </a:rPr>
              <a:t> </a:t>
            </a:r>
            <a:r>
              <a:rPr lang="en-US" altLang="zh-CN" sz="4000" b="1" dirty="0">
                <a:latin typeface="Times New Roman Bold" panose="02020603050405020304" charset="0"/>
                <a:cs typeface="Times New Roman Bold" panose="02020603050405020304" charset="0"/>
                <a:sym typeface="+mn-ea"/>
              </a:rPr>
              <a:t>Conclusions</a:t>
            </a:r>
            <a:endParaRPr lang="en-US" altLang="zh-CN" sz="4000" b="1" dirty="0">
              <a:solidFill>
                <a:srgbClr val="010044"/>
              </a:solidFill>
              <a:latin typeface="Times New Roman Bold" panose="02020603050405020304" charset="0"/>
              <a:ea typeface="+mj-ea"/>
              <a:cs typeface="Times New Roman Bold" panose="02020603050405020304" charset="0"/>
              <a:sym typeface="+mn-ea"/>
            </a:endParaRPr>
          </a:p>
        </p:txBody>
      </p:sp>
      <p:sp>
        <p:nvSpPr>
          <p:cNvPr id="11" name="副标题 7">
            <a:extLst>
              <a:ext uri="{FF2B5EF4-FFF2-40B4-BE49-F238E27FC236}">
                <a16:creationId xmlns:a16="http://schemas.microsoft.com/office/drawing/2014/main" id="{9A95E9FB-DE8F-BE1C-5CE4-F4A121D1DDE6}"/>
              </a:ext>
            </a:extLst>
          </p:cNvPr>
          <p:cNvSpPr txBox="1">
            <a:spLocks/>
          </p:cNvSpPr>
          <p:nvPr/>
        </p:nvSpPr>
        <p:spPr>
          <a:xfrm>
            <a:off x="4773027" y="2813566"/>
            <a:ext cx="3975861" cy="1157411"/>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pPr>
            <a:r>
              <a:rPr lang="en-US" altLang="zh-CN" sz="2000" b="1" dirty="0">
                <a:latin typeface="Times New Roman Bold" panose="02020603050405020304" charset="0"/>
                <a:cs typeface="Times New Roman Bold" panose="02020603050405020304" charset="0"/>
                <a:sym typeface="+mn-ea"/>
              </a:rPr>
              <a:t>Part 1 – Summary</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of</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contributions</a:t>
            </a:r>
          </a:p>
          <a:p>
            <a:pPr>
              <a:lnSpc>
                <a:spcPct val="120000"/>
              </a:lnSpc>
            </a:pPr>
            <a:r>
              <a:rPr lang="en-US" altLang="zh-CN" sz="2000" b="1" dirty="0">
                <a:latin typeface="Times New Roman Bold" panose="02020603050405020304" charset="0"/>
                <a:cs typeface="Times New Roman Bold" panose="02020603050405020304" charset="0"/>
                <a:sym typeface="+mn-ea"/>
              </a:rPr>
              <a:t>Part 2 – Future</a:t>
            </a:r>
            <a:r>
              <a:rPr lang="zh-CN" altLang="en-US" sz="2000" b="1" dirty="0">
                <a:latin typeface="Times New Roman Bold" panose="02020603050405020304" charset="0"/>
                <a:cs typeface="Times New Roman Bold" panose="02020603050405020304" charset="0"/>
                <a:sym typeface="+mn-ea"/>
              </a:rPr>
              <a:t> </a:t>
            </a:r>
            <a:r>
              <a:rPr lang="en-US" altLang="zh-CN" sz="2000" b="1" dirty="0">
                <a:latin typeface="Times New Roman Bold" panose="02020603050405020304" charset="0"/>
                <a:cs typeface="Times New Roman Bold" panose="02020603050405020304" charset="0"/>
                <a:sym typeface="+mn-ea"/>
              </a:rPr>
              <a:t>work</a:t>
            </a:r>
          </a:p>
        </p:txBody>
      </p:sp>
    </p:spTree>
    <p:extLst>
      <p:ext uri="{BB962C8B-B14F-4D97-AF65-F5344CB8AC3E}">
        <p14:creationId xmlns:p14="http://schemas.microsoft.com/office/powerpoint/2010/main" val="2245978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C5A84-FB95-1CD6-F0B1-64B158786FCC}"/>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BCACB2AE-A176-6684-ECDE-42CDD55FC955}"/>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5/15/25</a:t>
            </a:fld>
            <a:endParaRPr lang="zh-CN" altLang="en-US" dirty="0"/>
          </a:p>
        </p:txBody>
      </p:sp>
      <p:sp>
        <p:nvSpPr>
          <p:cNvPr id="9" name="页脚占位符 8">
            <a:extLst>
              <a:ext uri="{FF2B5EF4-FFF2-40B4-BE49-F238E27FC236}">
                <a16:creationId xmlns:a16="http://schemas.microsoft.com/office/drawing/2014/main" id="{45C50E86-84E9-75ED-41E7-D96C2E7E974A}"/>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8EEEAC90-3E66-2642-AEFE-D07D1451534D}"/>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32</a:t>
            </a:fld>
            <a:endParaRPr lang="zh-CN" altLang="en-US"/>
          </a:p>
        </p:txBody>
      </p:sp>
      <p:sp>
        <p:nvSpPr>
          <p:cNvPr id="13" name="Rectangle 6">
            <a:extLst>
              <a:ext uri="{FF2B5EF4-FFF2-40B4-BE49-F238E27FC236}">
                <a16:creationId xmlns:a16="http://schemas.microsoft.com/office/drawing/2014/main" id="{A90CEFF2-FCFA-1731-7A4A-4487FE337C6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7570821A-3368-DE9E-8DC2-E8C57A3E5DF1}"/>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95CD469D-178B-21FA-3915-26A1BB9D4A51}"/>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9151B219-950E-6271-DD80-3ACB63CC1324}"/>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BD2D0CB0-D2DA-0300-6AD6-1AB552FB7228}"/>
              </a:ext>
            </a:extLst>
          </p:cNvPr>
          <p:cNvGrpSpPr/>
          <p:nvPr/>
        </p:nvGrpSpPr>
        <p:grpSpPr>
          <a:xfrm>
            <a:off x="1523190" y="695101"/>
            <a:ext cx="360788" cy="102635"/>
            <a:chOff x="7461145" y="686645"/>
            <a:chExt cx="360788" cy="102635"/>
          </a:xfrm>
        </p:grpSpPr>
        <p:sp>
          <p:nvSpPr>
            <p:cNvPr id="15" name="Oval 14">
              <a:extLst>
                <a:ext uri="{FF2B5EF4-FFF2-40B4-BE49-F238E27FC236}">
                  <a16:creationId xmlns:a16="http://schemas.microsoft.com/office/drawing/2014/main" id="{D5A8EC42-7823-EF24-80C1-FE342DFCAA0C}"/>
                </a:ext>
              </a:extLst>
            </p:cNvPr>
            <p:cNvSpPr/>
            <p:nvPr/>
          </p:nvSpPr>
          <p:spPr>
            <a:xfrm>
              <a:off x="7461145" y="687114"/>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DA353B7A-7236-6BF2-94AE-921D43C3AE07}"/>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grpSp>
      <p:sp>
        <p:nvSpPr>
          <p:cNvPr id="41" name="Rounded Rectangle 40">
            <a:extLst>
              <a:ext uri="{FF2B5EF4-FFF2-40B4-BE49-F238E27FC236}">
                <a16:creationId xmlns:a16="http://schemas.microsoft.com/office/drawing/2014/main" id="{14EC7AFB-EA40-C781-9335-C3436C69FAB8}"/>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Conclusions</a:t>
            </a:r>
          </a:p>
        </p:txBody>
      </p:sp>
      <p:sp>
        <p:nvSpPr>
          <p:cNvPr id="42" name="Rounded Rectangle 41">
            <a:extLst>
              <a:ext uri="{FF2B5EF4-FFF2-40B4-BE49-F238E27FC236}">
                <a16:creationId xmlns:a16="http://schemas.microsoft.com/office/drawing/2014/main" id="{286F5062-5B6F-19FC-E358-2D91DEA4BC72}"/>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altLang="zh-CN" sz="2800" b="1" dirty="0">
                <a:solidFill>
                  <a:srgbClr val="000000"/>
                </a:solidFill>
                <a:effectLst/>
                <a:latin typeface="Times New Roman" panose="02020603050405020304" pitchFamily="18" charset="0"/>
              </a:rPr>
              <a:t>Conclusions</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Summary</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of</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contributions</a:t>
            </a:r>
            <a:endParaRPr lang="en-US" sz="2800" b="1" dirty="0">
              <a:solidFill>
                <a:srgbClr val="000000"/>
              </a:solidFill>
              <a:effectLst/>
              <a:latin typeface="Times New Roman" panose="02020603050405020304" pitchFamily="18" charset="0"/>
            </a:endParaRPr>
          </a:p>
        </p:txBody>
      </p:sp>
      <p:pic>
        <p:nvPicPr>
          <p:cNvPr id="7" name="Picture 6">
            <a:extLst>
              <a:ext uri="{FF2B5EF4-FFF2-40B4-BE49-F238E27FC236}">
                <a16:creationId xmlns:a16="http://schemas.microsoft.com/office/drawing/2014/main" id="{CC1A20EE-2436-BC8A-E4EC-81F4A0C11AE6}"/>
              </a:ext>
            </a:extLst>
          </p:cNvPr>
          <p:cNvPicPr>
            <a:picLocks noChangeAspect="1"/>
          </p:cNvPicPr>
          <p:nvPr/>
        </p:nvPicPr>
        <p:blipFill>
          <a:blip r:embed="rId4"/>
          <a:stretch>
            <a:fillRect/>
          </a:stretch>
        </p:blipFill>
        <p:spPr>
          <a:xfrm>
            <a:off x="4897213" y="1236799"/>
            <a:ext cx="7143195" cy="4622430"/>
          </a:xfrm>
          <a:prstGeom prst="rect">
            <a:avLst/>
          </a:prstGeom>
        </p:spPr>
      </p:pic>
      <p:sp>
        <p:nvSpPr>
          <p:cNvPr id="8" name="TextBox 7">
            <a:extLst>
              <a:ext uri="{FF2B5EF4-FFF2-40B4-BE49-F238E27FC236}">
                <a16:creationId xmlns:a16="http://schemas.microsoft.com/office/drawing/2014/main" id="{46A9C2F8-7A96-8F8E-BF5D-46C30921D3DC}"/>
              </a:ext>
            </a:extLst>
          </p:cNvPr>
          <p:cNvSpPr txBox="1"/>
          <p:nvPr/>
        </p:nvSpPr>
        <p:spPr>
          <a:xfrm>
            <a:off x="0" y="1091604"/>
            <a:ext cx="4897213" cy="4613058"/>
          </a:xfrm>
          <a:prstGeom prst="rect">
            <a:avLst/>
          </a:prstGeom>
          <a:noFill/>
        </p:spPr>
        <p:txBody>
          <a:bodyPr wrap="square" rtlCol="0">
            <a:spAutoFit/>
          </a:bodyPr>
          <a:lstStyle/>
          <a:p>
            <a:pPr>
              <a:lnSpc>
                <a:spcPct val="150000"/>
              </a:lnSpc>
            </a:pPr>
            <a:r>
              <a:rPr lang="en-US" altLang="zh-CN" b="1" dirty="0">
                <a:latin typeface="Times New Roman Bold" panose="02020603050405020304" charset="0"/>
                <a:cs typeface="Times New Roman Bold" panose="02020603050405020304" charset="0"/>
                <a:sym typeface="+mn-ea"/>
              </a:rPr>
              <a:t>Contributions:</a:t>
            </a:r>
            <a:endParaRPr lang="en-US" altLang="zh-CN" dirty="0">
              <a:latin typeface="Times New Roman Bold" panose="02020603050405020304" charset="0"/>
              <a:cs typeface="Times New Roman Bold" panose="02020603050405020304" charset="0"/>
              <a:sym typeface="+mn-ea"/>
            </a:endParaRPr>
          </a:p>
          <a:p>
            <a:pPr marL="457200" indent="-457200">
              <a:lnSpc>
                <a:spcPct val="150000"/>
              </a:lnSpc>
              <a:buFontTx/>
              <a:buAutoNum type="arabicPeriod"/>
            </a:pPr>
            <a:r>
              <a:rPr lang="en-US" altLang="zh-CN" dirty="0">
                <a:latin typeface="Times New Roman Bold" panose="02020603050405020304" charset="0"/>
                <a:cs typeface="Times New Roman Bold" panose="02020603050405020304" charset="0"/>
                <a:sym typeface="+mn-ea"/>
              </a:rPr>
              <a:t>Efficient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data</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collection</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with</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ample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cardiac</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features</a:t>
            </a:r>
            <a:endParaRPr lang="en-US" altLang="zh-CN" dirty="0">
              <a:solidFill>
                <a:srgbClr val="FF0000"/>
              </a:solidFill>
              <a:latin typeface="Times New Roman Bold" panose="02020603050405020304" charset="0"/>
              <a:cs typeface="Times New Roman Bold" panose="02020603050405020304" charset="0"/>
              <a:sym typeface="+mn-ea"/>
            </a:endParaRPr>
          </a:p>
          <a:p>
            <a:pPr marL="457200" indent="-457200">
              <a:lnSpc>
                <a:spcPct val="150000"/>
              </a:lnSpc>
              <a:buAutoNum type="arabicPeriod"/>
            </a:pPr>
            <a:r>
              <a:rPr lang="en-US" altLang="zh-CN" dirty="0">
                <a:latin typeface="Times New Roman Bold" panose="02020603050405020304" charset="0"/>
                <a:cs typeface="Times New Roman Bold" panose="02020603050405020304" charset="0"/>
                <a:sym typeface="+mn-ea"/>
              </a:rPr>
              <a:t>Model</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the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transformation</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between</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fine-grained</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cardiac</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features</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(mechanical</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domain</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Wingdings" pitchFamily="2" charset="2"/>
              </a:rPr>
              <a:t>to</a:t>
            </a:r>
            <a:r>
              <a:rPr lang="zh-CN" altLang="en-US" dirty="0">
                <a:latin typeface="Times New Roman Bold" panose="02020603050405020304" charset="0"/>
                <a:cs typeface="Times New Roman Bold" panose="02020603050405020304" charset="0"/>
                <a:sym typeface="Wingdings" pitchFamily="2" charset="2"/>
              </a:rPr>
              <a:t> </a:t>
            </a:r>
            <a:r>
              <a:rPr lang="en-US" altLang="zh-CN" dirty="0">
                <a:latin typeface="Times New Roman Bold" panose="02020603050405020304" charset="0"/>
                <a:cs typeface="Times New Roman Bold" panose="02020603050405020304" charset="0"/>
                <a:sym typeface="Wingdings" pitchFamily="2" charset="2"/>
              </a:rPr>
              <a:t>electrical</a:t>
            </a:r>
            <a:r>
              <a:rPr lang="zh-CN" altLang="en-US" dirty="0">
                <a:latin typeface="Times New Roman Bold" panose="02020603050405020304" charset="0"/>
                <a:cs typeface="Times New Roman Bold" panose="02020603050405020304" charset="0"/>
                <a:sym typeface="Wingdings" pitchFamily="2" charset="2"/>
              </a:rPr>
              <a:t> </a:t>
            </a:r>
            <a:r>
              <a:rPr lang="en-US" altLang="zh-CN" dirty="0">
                <a:latin typeface="Times New Roman Bold" panose="02020603050405020304" charset="0"/>
                <a:cs typeface="Times New Roman Bold" panose="02020603050405020304" charset="0"/>
                <a:sym typeface="Wingdings" pitchFamily="2" charset="2"/>
              </a:rPr>
              <a:t>domain</a:t>
            </a:r>
            <a:r>
              <a:rPr lang="en-US" altLang="zh-CN" dirty="0">
                <a:latin typeface="Times New Roman Bold" panose="02020603050405020304" charset="0"/>
                <a:cs typeface="Times New Roman Bold" panose="02020603050405020304" charset="0"/>
                <a:sym typeface="+mn-ea"/>
              </a:rPr>
              <a:t>).</a:t>
            </a:r>
          </a:p>
          <a:p>
            <a:pPr marL="457200" indent="-457200">
              <a:lnSpc>
                <a:spcPct val="150000"/>
              </a:lnSpc>
              <a:buAutoNum type="arabicPeriod"/>
            </a:pPr>
            <a:r>
              <a:rPr lang="en-US" altLang="zh-CN" dirty="0">
                <a:latin typeface="Times New Roman Bold" panose="02020603050405020304" charset="0"/>
                <a:cs typeface="Times New Roman Bold" panose="02020603050405020304" charset="0"/>
                <a:sym typeface="+mn-ea"/>
              </a:rPr>
              <a:t>Realize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the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long-term</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radar-based</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ECG</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recovery</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even</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under</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the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impact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of</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different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noises.</a:t>
            </a:r>
          </a:p>
          <a:p>
            <a:pPr marL="457200" indent="-457200">
              <a:lnSpc>
                <a:spcPct val="150000"/>
              </a:lnSpc>
              <a:buAutoNum type="arabicPeriod"/>
            </a:pPr>
            <a:r>
              <a:rPr lang="en-US" altLang="zh-CN" dirty="0">
                <a:latin typeface="Times New Roman Bold" panose="02020603050405020304" charset="0"/>
                <a:cs typeface="Times New Roman Bold" panose="02020603050405020304" charset="0"/>
                <a:sym typeface="+mn-ea"/>
              </a:rPr>
              <a:t>Alleviate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the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data</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scarcity</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for</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the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deployment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in</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new</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scenarios</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with</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limited</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data.</a:t>
            </a:r>
          </a:p>
        </p:txBody>
      </p:sp>
    </p:spTree>
    <p:extLst>
      <p:ext uri="{BB962C8B-B14F-4D97-AF65-F5344CB8AC3E}">
        <p14:creationId xmlns:p14="http://schemas.microsoft.com/office/powerpoint/2010/main" val="22854339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FC121E-2F50-5671-6409-7CC5A0CE68AB}"/>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01265061-F619-D144-C6E4-C8B875D15E70}"/>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5/15/25</a:t>
            </a:fld>
            <a:endParaRPr lang="zh-CN" altLang="en-US" dirty="0"/>
          </a:p>
        </p:txBody>
      </p:sp>
      <p:sp>
        <p:nvSpPr>
          <p:cNvPr id="9" name="页脚占位符 8">
            <a:extLst>
              <a:ext uri="{FF2B5EF4-FFF2-40B4-BE49-F238E27FC236}">
                <a16:creationId xmlns:a16="http://schemas.microsoft.com/office/drawing/2014/main" id="{BC4CEB68-3AFC-A59A-03A0-BD3C88031274}"/>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F820DBB0-8BD7-20F9-D720-99402093E7D1}"/>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33</a:t>
            </a:fld>
            <a:endParaRPr lang="zh-CN" altLang="en-US"/>
          </a:p>
        </p:txBody>
      </p:sp>
      <p:sp>
        <p:nvSpPr>
          <p:cNvPr id="13" name="Rectangle 6">
            <a:extLst>
              <a:ext uri="{FF2B5EF4-FFF2-40B4-BE49-F238E27FC236}">
                <a16:creationId xmlns:a16="http://schemas.microsoft.com/office/drawing/2014/main" id="{8CDFEB17-7250-D337-2A02-D5A6F69E5E22}"/>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C6FAE035-9684-58A2-4211-07B1CF38926A}"/>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11249C52-B870-48CA-7236-6FB44677FDE1}"/>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FCB0FC59-27AD-E517-324E-D4979176C2AF}"/>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A25B2933-281D-CBD4-176E-D9A9FD357E7B}"/>
              </a:ext>
            </a:extLst>
          </p:cNvPr>
          <p:cNvGrpSpPr/>
          <p:nvPr/>
        </p:nvGrpSpPr>
        <p:grpSpPr>
          <a:xfrm>
            <a:off x="1523190" y="695101"/>
            <a:ext cx="360788" cy="102635"/>
            <a:chOff x="7461145" y="686645"/>
            <a:chExt cx="360788" cy="102635"/>
          </a:xfrm>
        </p:grpSpPr>
        <p:sp>
          <p:nvSpPr>
            <p:cNvPr id="15" name="Oval 14">
              <a:extLst>
                <a:ext uri="{FF2B5EF4-FFF2-40B4-BE49-F238E27FC236}">
                  <a16:creationId xmlns:a16="http://schemas.microsoft.com/office/drawing/2014/main" id="{783F1CE0-8D1E-44C9-20F3-9715F7B62885}"/>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2BA7D214-7FDF-FBAD-2470-3F9E7A97648E}"/>
                </a:ext>
              </a:extLst>
            </p:cNvPr>
            <p:cNvSpPr/>
            <p:nvPr/>
          </p:nvSpPr>
          <p:spPr>
            <a:xfrm>
              <a:off x="7719767"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DB1600FE-FBAC-2AA7-A837-3600C73C32BA}"/>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Conclusions</a:t>
            </a:r>
          </a:p>
        </p:txBody>
      </p:sp>
      <p:sp>
        <p:nvSpPr>
          <p:cNvPr id="42" name="Rounded Rectangle 41">
            <a:extLst>
              <a:ext uri="{FF2B5EF4-FFF2-40B4-BE49-F238E27FC236}">
                <a16:creationId xmlns:a16="http://schemas.microsoft.com/office/drawing/2014/main" id="{3AAE5053-AB6B-9B52-BF2A-D0FC01A6FDEB}"/>
              </a:ext>
            </a:extLst>
          </p:cNvPr>
          <p:cNvSpPr/>
          <p:nvPr/>
        </p:nvSpPr>
        <p:spPr>
          <a:xfrm>
            <a:off x="3372262" y="148119"/>
            <a:ext cx="9022938"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altLang="zh-CN" sz="2800" b="1" dirty="0">
                <a:solidFill>
                  <a:srgbClr val="000000"/>
                </a:solidFill>
                <a:effectLst/>
                <a:latin typeface="Times New Roman" panose="02020603050405020304" pitchFamily="18" charset="0"/>
              </a:rPr>
              <a:t>Conclusions</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Future</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work</a:t>
            </a:r>
            <a:endParaRPr lang="en-US" sz="2800" b="1" dirty="0">
              <a:solidFill>
                <a:srgbClr val="000000"/>
              </a:solidFill>
              <a:effectLst/>
              <a:latin typeface="Times New Roman" panose="02020603050405020304" pitchFamily="18" charset="0"/>
            </a:endParaRPr>
          </a:p>
        </p:txBody>
      </p:sp>
      <p:sp>
        <p:nvSpPr>
          <p:cNvPr id="3" name="TextBox 2">
            <a:extLst>
              <a:ext uri="{FF2B5EF4-FFF2-40B4-BE49-F238E27FC236}">
                <a16:creationId xmlns:a16="http://schemas.microsoft.com/office/drawing/2014/main" id="{8F4E2ECB-7C03-0CF0-918D-0400359509D6}"/>
              </a:ext>
            </a:extLst>
          </p:cNvPr>
          <p:cNvSpPr txBox="1"/>
          <p:nvPr/>
        </p:nvSpPr>
        <p:spPr>
          <a:xfrm>
            <a:off x="162046" y="935280"/>
            <a:ext cx="10822329" cy="2120068"/>
          </a:xfrm>
          <a:prstGeom prst="rect">
            <a:avLst/>
          </a:prstGeom>
          <a:noFill/>
        </p:spPr>
        <p:txBody>
          <a:bodyPr wrap="square" rtlCol="0">
            <a:spAutoFit/>
          </a:bodyPr>
          <a:lstStyle/>
          <a:p>
            <a:pPr>
              <a:lnSpc>
                <a:spcPct val="150000"/>
              </a:lnSpc>
            </a:pPr>
            <a:r>
              <a:rPr lang="en-US" altLang="zh-CN" b="1" dirty="0">
                <a:latin typeface="Times New Roman Bold" panose="02020603050405020304" charset="0"/>
                <a:cs typeface="Times New Roman Bold" panose="02020603050405020304" charset="0"/>
                <a:sym typeface="+mn-ea"/>
              </a:rPr>
              <a:t>Future</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work:</a:t>
            </a:r>
            <a:endParaRPr lang="en-US" altLang="zh-CN" dirty="0">
              <a:latin typeface="Times New Roman Bold" panose="02020603050405020304" charset="0"/>
              <a:cs typeface="Times New Roman Bold" panose="02020603050405020304" charset="0"/>
              <a:sym typeface="+mn-ea"/>
            </a:endParaRPr>
          </a:p>
          <a:p>
            <a:pPr marL="457200" indent="-457200">
              <a:lnSpc>
                <a:spcPct val="150000"/>
              </a:lnSpc>
              <a:buFontTx/>
              <a:buAutoNum type="arabicPeriod"/>
            </a:pPr>
            <a:r>
              <a:rPr lang="en-US" altLang="zh-CN" dirty="0">
                <a:latin typeface="Times New Roman Bold" panose="02020603050405020304" charset="0"/>
                <a:cs typeface="Times New Roman Bold" panose="02020603050405020304" charset="0"/>
                <a:sym typeface="+mn-ea"/>
              </a:rPr>
              <a:t>Long-range ECG Monitoring</a:t>
            </a:r>
          </a:p>
          <a:p>
            <a:pPr marL="457200" indent="-457200">
              <a:lnSpc>
                <a:spcPct val="150000"/>
              </a:lnSpc>
              <a:buFontTx/>
              <a:buAutoNum type="arabicPeriod"/>
            </a:pPr>
            <a:r>
              <a:rPr lang="en-US" altLang="zh-CN" dirty="0">
                <a:latin typeface="Times New Roman Bold" panose="02020603050405020304" charset="0"/>
                <a:cs typeface="Times New Roman Bold" panose="02020603050405020304" charset="0"/>
                <a:sym typeface="+mn-ea"/>
              </a:rPr>
              <a:t>Theoretical Model for Excitation-contraction Coupling</a:t>
            </a:r>
          </a:p>
          <a:p>
            <a:pPr marL="457200" indent="-457200">
              <a:lnSpc>
                <a:spcPct val="150000"/>
              </a:lnSpc>
              <a:buFontTx/>
              <a:buAutoNum type="arabicPeriod"/>
            </a:pPr>
            <a:r>
              <a:rPr lang="en-US" altLang="zh-CN" dirty="0">
                <a:latin typeface="Times New Roman Bold" panose="02020603050405020304" charset="0"/>
                <a:cs typeface="Times New Roman Bold" panose="02020603050405020304" charset="0"/>
                <a:sym typeface="+mn-ea"/>
              </a:rPr>
              <a:t>Evaluation on the Dataset for Patients</a:t>
            </a:r>
          </a:p>
          <a:p>
            <a:pPr marL="457200" indent="-457200">
              <a:lnSpc>
                <a:spcPct val="150000"/>
              </a:lnSpc>
              <a:buFontTx/>
              <a:buAutoNum type="arabicPeriod"/>
            </a:pPr>
            <a:r>
              <a:rPr lang="en-US" altLang="zh-CN" dirty="0">
                <a:latin typeface="Times New Roman Bold" panose="02020603050405020304" charset="0"/>
                <a:cs typeface="Times New Roman Bold" panose="02020603050405020304" charset="0"/>
                <a:sym typeface="+mn-ea"/>
              </a:rPr>
              <a:t>Integrated sensing and communication</a:t>
            </a:r>
          </a:p>
        </p:txBody>
      </p:sp>
    </p:spTree>
    <p:extLst>
      <p:ext uri="{BB962C8B-B14F-4D97-AF65-F5344CB8AC3E}">
        <p14:creationId xmlns:p14="http://schemas.microsoft.com/office/powerpoint/2010/main" val="1090529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3670300" y="106054"/>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806190" y="106054"/>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3987915" y="106615"/>
            <a:ext cx="8340719" cy="584775"/>
          </a:xfrm>
          <a:prstGeom prst="rect">
            <a:avLst/>
          </a:prstGeom>
          <a:noFill/>
        </p:spPr>
        <p:txBody>
          <a:bodyPr wrap="square" rtlCol="0">
            <a:spAutoFit/>
          </a:bodyPr>
          <a:lstStyle/>
          <a:p>
            <a:pPr indent="0">
              <a:buFont typeface="Arial" panose="020B0604020202090204" pitchFamily="34" charset="0"/>
              <a:buNone/>
            </a:pPr>
            <a:r>
              <a:rPr lang="en-US" altLang="zh-CN" sz="3200" b="1" dirty="0">
                <a:latin typeface="Times New Roman Bold" panose="02020603050405020304" charset="0"/>
                <a:cs typeface="Times New Roman Bold" panose="02020603050405020304" charset="0"/>
                <a:sym typeface="+mn-ea"/>
              </a:rPr>
              <a:t>Q&amp;A</a:t>
            </a:r>
          </a:p>
        </p:txBody>
      </p:sp>
      <p:sp>
        <p:nvSpPr>
          <p:cNvPr id="4" name="日期占位符 3">
            <a:extLst>
              <a:ext uri="{FF2B5EF4-FFF2-40B4-BE49-F238E27FC236}">
                <a16:creationId xmlns:a16="http://schemas.microsoft.com/office/drawing/2014/main" id="{AC8E2664-A980-3548-A23A-C60537EC0D7B}"/>
              </a:ext>
            </a:extLst>
          </p:cNvPr>
          <p:cNvSpPr>
            <a:spLocks noGrp="1"/>
          </p:cNvSpPr>
          <p:nvPr>
            <p:ph type="dt" sz="half" idx="10"/>
          </p:nvPr>
        </p:nvSpPr>
        <p:spPr>
          <a:xfrm>
            <a:off x="838200" y="6439535"/>
            <a:ext cx="2743200" cy="365125"/>
          </a:xfrm>
        </p:spPr>
        <p:txBody>
          <a:bodyPr/>
          <a:lstStyle/>
          <a:p>
            <a:fld id="{52276BD9-A11E-2946-A49A-A410A12CF4EC}"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198DC832-3C0D-0445-99C9-1040ED8D6EAC}"/>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91DB88E-0A37-6440-A9E9-39399CF605C6}"/>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34</a:t>
            </a:fld>
            <a:endParaRPr lang="zh-CN" altLang="en-US"/>
          </a:p>
        </p:txBody>
      </p:sp>
      <p:pic>
        <p:nvPicPr>
          <p:cNvPr id="12" name="Picture 6">
            <a:extLst>
              <a:ext uri="{FF2B5EF4-FFF2-40B4-BE49-F238E27FC236}">
                <a16:creationId xmlns:a16="http://schemas.microsoft.com/office/drawing/2014/main" id="{998BC336-42E6-5341-B3C8-B76DED2303C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0319"/>
            <a:ext cx="3356173" cy="717897"/>
          </a:xfrm>
          <a:prstGeom prst="rect">
            <a:avLst/>
          </a:prstGeom>
        </p:spPr>
      </p:pic>
      <p:sp>
        <p:nvSpPr>
          <p:cNvPr id="13" name="Rectangle 6">
            <a:extLst>
              <a:ext uri="{FF2B5EF4-FFF2-40B4-BE49-F238E27FC236}">
                <a16:creationId xmlns:a16="http://schemas.microsoft.com/office/drawing/2014/main" id="{F0E2F01F-71DE-FE4D-A7C4-16F7A278330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文本框 14">
            <a:extLst>
              <a:ext uri="{FF2B5EF4-FFF2-40B4-BE49-F238E27FC236}">
                <a16:creationId xmlns:a16="http://schemas.microsoft.com/office/drawing/2014/main" id="{8C1D96A5-3427-2E4F-B2BD-7737C7ECAA79}"/>
              </a:ext>
            </a:extLst>
          </p:cNvPr>
          <p:cNvSpPr txBox="1"/>
          <p:nvPr/>
        </p:nvSpPr>
        <p:spPr>
          <a:xfrm>
            <a:off x="3806190" y="2878185"/>
            <a:ext cx="4347209" cy="584775"/>
          </a:xfrm>
          <a:prstGeom prst="rect">
            <a:avLst/>
          </a:prstGeom>
          <a:noFill/>
        </p:spPr>
        <p:txBody>
          <a:bodyPr wrap="square" rtlCol="0">
            <a:spAutoFit/>
          </a:bodyPr>
          <a:lstStyle/>
          <a:p>
            <a:pPr indent="0">
              <a:buFont typeface="Arial" panose="020B0604020202090204" pitchFamily="34" charset="0"/>
              <a:buNone/>
            </a:pPr>
            <a:r>
              <a:rPr lang="en-US" altLang="zh-CN" sz="3200" b="1" dirty="0">
                <a:latin typeface="Times New Roman Bold" panose="02020603050405020304" charset="0"/>
                <a:cs typeface="Times New Roman Bold" panose="02020603050405020304" charset="0"/>
                <a:sym typeface="+mn-ea"/>
              </a:rPr>
              <a:t> Thanks</a:t>
            </a:r>
            <a:r>
              <a:rPr lang="zh-CN" altLang="en-US" sz="3200" b="1" dirty="0">
                <a:latin typeface="Times New Roman Bold" panose="02020603050405020304" charset="0"/>
                <a:cs typeface="Times New Roman Bold" panose="02020603050405020304" charset="0"/>
                <a:sym typeface="+mn-ea"/>
              </a:rPr>
              <a:t> </a:t>
            </a:r>
            <a:r>
              <a:rPr lang="en-US" altLang="zh-CN" sz="3200" b="1" dirty="0">
                <a:latin typeface="Times New Roman Bold" panose="02020603050405020304" charset="0"/>
                <a:cs typeface="Times New Roman Bold" panose="02020603050405020304" charset="0"/>
                <a:sym typeface="+mn-ea"/>
              </a:rPr>
              <a:t>for</a:t>
            </a:r>
            <a:r>
              <a:rPr lang="zh-CN" altLang="en-US" sz="3200" b="1" dirty="0">
                <a:latin typeface="Times New Roman Bold" panose="02020603050405020304" charset="0"/>
                <a:cs typeface="Times New Roman Bold" panose="02020603050405020304" charset="0"/>
                <a:sym typeface="+mn-ea"/>
              </a:rPr>
              <a:t> </a:t>
            </a:r>
            <a:r>
              <a:rPr lang="en-US" altLang="zh-CN" sz="3200" b="1" dirty="0">
                <a:latin typeface="Times New Roman Bold" panose="02020603050405020304" charset="0"/>
                <a:cs typeface="Times New Roman Bold" panose="02020603050405020304" charset="0"/>
                <a:sym typeface="+mn-ea"/>
              </a:rPr>
              <a:t>your</a:t>
            </a:r>
            <a:r>
              <a:rPr lang="zh-CN" altLang="en-US" sz="3200" b="1" dirty="0">
                <a:latin typeface="Times New Roman Bold" panose="02020603050405020304" charset="0"/>
                <a:cs typeface="Times New Roman Bold" panose="02020603050405020304" charset="0"/>
                <a:sym typeface="+mn-ea"/>
              </a:rPr>
              <a:t> </a:t>
            </a:r>
            <a:r>
              <a:rPr lang="en-US" altLang="zh-CN" sz="3200" b="1" dirty="0">
                <a:latin typeface="Times New Roman Bold" panose="02020603050405020304" charset="0"/>
                <a:cs typeface="Times New Roman Bold" panose="02020603050405020304" charset="0"/>
                <a:sym typeface="+mn-ea"/>
              </a:rPr>
              <a:t>time!</a:t>
            </a:r>
          </a:p>
        </p:txBody>
      </p:sp>
    </p:spTree>
    <p:extLst>
      <p:ext uri="{BB962C8B-B14F-4D97-AF65-F5344CB8AC3E}">
        <p14:creationId xmlns:p14="http://schemas.microsoft.com/office/powerpoint/2010/main" val="871887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70547-6BC3-313C-A192-D31179D247B8}"/>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9E232A53-BE54-774B-9CE0-8387E53982FC}"/>
              </a:ext>
            </a:extLst>
          </p:cNvPr>
          <p:cNvSpPr>
            <a:spLocks noGrp="1"/>
          </p:cNvSpPr>
          <p:nvPr>
            <p:ph type="dt" sz="half" idx="10"/>
          </p:nvPr>
        </p:nvSpPr>
        <p:spPr>
          <a:xfrm>
            <a:off x="838200" y="6439535"/>
            <a:ext cx="2743200" cy="365125"/>
          </a:xfrm>
        </p:spPr>
        <p:txBody>
          <a:bodyPr/>
          <a:lstStyle/>
          <a:p>
            <a:fld id="{9951F7CD-BB26-5A4E-B58B-EF0ABE45A8F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87D6F1DE-03C3-89FF-EA47-BF1CB5E38AE1}"/>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AAA7ACB9-DD25-AFDD-585F-7AB0278D716D}"/>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4</a:t>
            </a:fld>
            <a:endParaRPr lang="zh-CN" altLang="en-US"/>
          </a:p>
        </p:txBody>
      </p:sp>
      <p:sp>
        <p:nvSpPr>
          <p:cNvPr id="13" name="Rectangle 6">
            <a:extLst>
              <a:ext uri="{FF2B5EF4-FFF2-40B4-BE49-F238E27FC236}">
                <a16:creationId xmlns:a16="http://schemas.microsoft.com/office/drawing/2014/main" id="{0B3CEB92-60A8-EB1D-F500-A73D073094DE}"/>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6ABBC21C-E5BA-2CDD-0758-A4C016DC811E}"/>
              </a:ext>
            </a:extLst>
          </p:cNvPr>
          <p:cNvGrpSpPr/>
          <p:nvPr/>
        </p:nvGrpSpPr>
        <p:grpSpPr>
          <a:xfrm>
            <a:off x="1331256" y="690902"/>
            <a:ext cx="868965" cy="107163"/>
            <a:chOff x="1668433" y="433529"/>
            <a:chExt cx="868965" cy="107163"/>
          </a:xfrm>
        </p:grpSpPr>
        <p:sp>
          <p:nvSpPr>
            <p:cNvPr id="17" name="Oval 16">
              <a:extLst>
                <a:ext uri="{FF2B5EF4-FFF2-40B4-BE49-F238E27FC236}">
                  <a16:creationId xmlns:a16="http://schemas.microsoft.com/office/drawing/2014/main" id="{8397B3BD-ECE2-0A7D-3437-22CB57D5EAF2}"/>
                </a:ext>
              </a:extLst>
            </p:cNvPr>
            <p:cNvSpPr/>
            <p:nvPr/>
          </p:nvSpPr>
          <p:spPr>
            <a:xfrm>
              <a:off x="1668433" y="433529"/>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8" name="Oval 17">
              <a:extLst>
                <a:ext uri="{FF2B5EF4-FFF2-40B4-BE49-F238E27FC236}">
                  <a16:creationId xmlns:a16="http://schemas.microsoft.com/office/drawing/2014/main" id="{089DF0D5-3FC7-01E0-0DF8-AD80BD1D9AC6}"/>
                </a:ext>
              </a:extLst>
            </p:cNvPr>
            <p:cNvSpPr/>
            <p:nvPr/>
          </p:nvSpPr>
          <p:spPr>
            <a:xfrm>
              <a:off x="1934404" y="438057"/>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9" name="Oval 18">
              <a:extLst>
                <a:ext uri="{FF2B5EF4-FFF2-40B4-BE49-F238E27FC236}">
                  <a16:creationId xmlns:a16="http://schemas.microsoft.com/office/drawing/2014/main" id="{7788E9A4-6AA2-5BDF-CB02-566500B1056B}"/>
                </a:ext>
              </a:extLst>
            </p:cNvPr>
            <p:cNvSpPr/>
            <p:nvPr/>
          </p:nvSpPr>
          <p:spPr>
            <a:xfrm>
              <a:off x="2176610" y="438526"/>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0" name="Oval 19">
              <a:extLst>
                <a:ext uri="{FF2B5EF4-FFF2-40B4-BE49-F238E27FC236}">
                  <a16:creationId xmlns:a16="http://schemas.microsoft.com/office/drawing/2014/main" id="{684DCE0C-2030-38B7-A495-7732BC781937}"/>
                </a:ext>
              </a:extLst>
            </p:cNvPr>
            <p:cNvSpPr/>
            <p:nvPr/>
          </p:nvSpPr>
          <p:spPr>
            <a:xfrm>
              <a:off x="2435232" y="438057"/>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8" name="Rectangle 6">
            <a:extLst>
              <a:ext uri="{FF2B5EF4-FFF2-40B4-BE49-F238E27FC236}">
                <a16:creationId xmlns:a16="http://schemas.microsoft.com/office/drawing/2014/main" id="{0F30C15A-A688-3F38-3E0A-D493BE8DCB36}"/>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图片 2">
            <a:extLst>
              <a:ext uri="{FF2B5EF4-FFF2-40B4-BE49-F238E27FC236}">
                <a16:creationId xmlns:a16="http://schemas.microsoft.com/office/drawing/2014/main" id="{D4C0ED42-2B44-B0DC-957D-6A26AA0DF3A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65739" y="853388"/>
            <a:ext cx="8791984" cy="5690560"/>
          </a:xfrm>
          <a:prstGeom prst="rect">
            <a:avLst/>
          </a:prstGeom>
        </p:spPr>
      </p:pic>
      <p:pic>
        <p:nvPicPr>
          <p:cNvPr id="24" name="图片 4">
            <a:extLst>
              <a:ext uri="{FF2B5EF4-FFF2-40B4-BE49-F238E27FC236}">
                <a16:creationId xmlns:a16="http://schemas.microsoft.com/office/drawing/2014/main" id="{5BB417EC-2F52-80B6-7886-094CF1E2C09C}"/>
              </a:ext>
            </a:extLst>
          </p:cNvPr>
          <p:cNvPicPr>
            <a:picLocks noChangeAspect="1"/>
          </p:cNvPicPr>
          <p:nvPr/>
        </p:nvPicPr>
        <p:blipFill>
          <a:blip r:embed="rId4"/>
          <a:stretch>
            <a:fillRect/>
          </a:stretch>
        </p:blipFill>
        <p:spPr>
          <a:xfrm>
            <a:off x="3719045" y="3630223"/>
            <a:ext cx="1678367" cy="330200"/>
          </a:xfrm>
          <a:prstGeom prst="rect">
            <a:avLst/>
          </a:prstGeom>
        </p:spPr>
      </p:pic>
      <p:sp>
        <p:nvSpPr>
          <p:cNvPr id="30" name="下箭头 6">
            <a:extLst>
              <a:ext uri="{FF2B5EF4-FFF2-40B4-BE49-F238E27FC236}">
                <a16:creationId xmlns:a16="http://schemas.microsoft.com/office/drawing/2014/main" id="{9E1D1488-2EB3-5327-8C73-E800D47A5BBC}"/>
              </a:ext>
            </a:extLst>
          </p:cNvPr>
          <p:cNvSpPr/>
          <p:nvPr/>
        </p:nvSpPr>
        <p:spPr>
          <a:xfrm rot="10800000">
            <a:off x="4864309" y="3343251"/>
            <a:ext cx="144380" cy="24785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1" name="下箭头 15">
            <a:extLst>
              <a:ext uri="{FF2B5EF4-FFF2-40B4-BE49-F238E27FC236}">
                <a16:creationId xmlns:a16="http://schemas.microsoft.com/office/drawing/2014/main" id="{F38D7AF1-CF49-C4B4-1894-A365817E9ABF}"/>
              </a:ext>
            </a:extLst>
          </p:cNvPr>
          <p:cNvSpPr/>
          <p:nvPr/>
        </p:nvSpPr>
        <p:spPr>
          <a:xfrm rot="10800000">
            <a:off x="6594336" y="3329702"/>
            <a:ext cx="144380" cy="24785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2" name="下箭头 16">
            <a:extLst>
              <a:ext uri="{FF2B5EF4-FFF2-40B4-BE49-F238E27FC236}">
                <a16:creationId xmlns:a16="http://schemas.microsoft.com/office/drawing/2014/main" id="{8BE55770-E3F4-21DA-76B4-7F15200D5165}"/>
              </a:ext>
            </a:extLst>
          </p:cNvPr>
          <p:cNvSpPr/>
          <p:nvPr/>
        </p:nvSpPr>
        <p:spPr>
          <a:xfrm rot="10800000">
            <a:off x="8252173" y="3329702"/>
            <a:ext cx="144380" cy="24785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3" name="下箭头 17">
            <a:extLst>
              <a:ext uri="{FF2B5EF4-FFF2-40B4-BE49-F238E27FC236}">
                <a16:creationId xmlns:a16="http://schemas.microsoft.com/office/drawing/2014/main" id="{5CB3B97D-7993-2F0D-13CA-02F89E3CF927}"/>
              </a:ext>
            </a:extLst>
          </p:cNvPr>
          <p:cNvSpPr/>
          <p:nvPr/>
        </p:nvSpPr>
        <p:spPr>
          <a:xfrm rot="10800000">
            <a:off x="9910010" y="3329702"/>
            <a:ext cx="144380" cy="24785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4" name="矩形 16">
            <a:extLst>
              <a:ext uri="{FF2B5EF4-FFF2-40B4-BE49-F238E27FC236}">
                <a16:creationId xmlns:a16="http://schemas.microsoft.com/office/drawing/2014/main" id="{9398288C-FAF1-2B9F-AF2B-947C2C4E2946}"/>
              </a:ext>
            </a:extLst>
          </p:cNvPr>
          <p:cNvSpPr/>
          <p:nvPr/>
        </p:nvSpPr>
        <p:spPr>
          <a:xfrm>
            <a:off x="5939403" y="2524274"/>
            <a:ext cx="3216570" cy="95727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8" name="Picture 37">
            <a:extLst>
              <a:ext uri="{FF2B5EF4-FFF2-40B4-BE49-F238E27FC236}">
                <a16:creationId xmlns:a16="http://schemas.microsoft.com/office/drawing/2014/main" id="{B6F8D8C5-422F-C6D2-AFB7-AB76C823AA4C}"/>
              </a:ext>
            </a:extLst>
          </p:cNvPr>
          <p:cNvPicPr>
            <a:picLocks noChangeAspect="1"/>
          </p:cNvPicPr>
          <p:nvPr/>
        </p:nvPicPr>
        <p:blipFill>
          <a:blip r:embed="rId5">
            <a:extLst>
              <a:ext uri="{28A0092B-C50C-407E-A947-70E740481C1C}">
                <a14:useLocalDpi xmlns:a14="http://schemas.microsoft.com/office/drawing/2010/main"/>
              </a:ext>
            </a:extLst>
          </a:blip>
          <a:srcRect l="-3" r="81249"/>
          <a:stretch/>
        </p:blipFill>
        <p:spPr>
          <a:xfrm>
            <a:off x="0" y="112044"/>
            <a:ext cx="629392" cy="717897"/>
          </a:xfrm>
          <a:prstGeom prst="rect">
            <a:avLst/>
          </a:prstGeom>
        </p:spPr>
      </p:pic>
      <p:sp>
        <p:nvSpPr>
          <p:cNvPr id="39" name="矩形 22">
            <a:extLst>
              <a:ext uri="{FF2B5EF4-FFF2-40B4-BE49-F238E27FC236}">
                <a16:creationId xmlns:a16="http://schemas.microsoft.com/office/drawing/2014/main" id="{FA753816-794E-ECA2-17B0-3AACFB0A6AD3}"/>
              </a:ext>
            </a:extLst>
          </p:cNvPr>
          <p:cNvSpPr/>
          <p:nvPr/>
        </p:nvSpPr>
        <p:spPr>
          <a:xfrm>
            <a:off x="3002674" y="137715"/>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0" name="矩形 23">
            <a:extLst>
              <a:ext uri="{FF2B5EF4-FFF2-40B4-BE49-F238E27FC236}">
                <a16:creationId xmlns:a16="http://schemas.microsoft.com/office/drawing/2014/main" id="{D0D8CB23-5ED9-1C63-EF23-C333B51E9A59}"/>
              </a:ext>
            </a:extLst>
          </p:cNvPr>
          <p:cNvSpPr/>
          <p:nvPr/>
        </p:nvSpPr>
        <p:spPr>
          <a:xfrm>
            <a:off x="3138564" y="137715"/>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Rounded Rectangle 40">
            <a:extLst>
              <a:ext uri="{FF2B5EF4-FFF2-40B4-BE49-F238E27FC236}">
                <a16:creationId xmlns:a16="http://schemas.microsoft.com/office/drawing/2014/main" id="{AB3DAC01-B3FE-E697-5C91-F96DCF2D2736}"/>
              </a:ext>
            </a:extLst>
          </p:cNvPr>
          <p:cNvSpPr/>
          <p:nvPr/>
        </p:nvSpPr>
        <p:spPr>
          <a:xfrm>
            <a:off x="607851" y="168985"/>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Background</a:t>
            </a:r>
          </a:p>
        </p:txBody>
      </p:sp>
      <p:sp>
        <p:nvSpPr>
          <p:cNvPr id="42" name="Rounded Rectangle 41">
            <a:extLst>
              <a:ext uri="{FF2B5EF4-FFF2-40B4-BE49-F238E27FC236}">
                <a16:creationId xmlns:a16="http://schemas.microsoft.com/office/drawing/2014/main" id="{4448077D-DA65-7B53-7360-5C409CAA92DA}"/>
              </a:ext>
            </a:extLst>
          </p:cNvPr>
          <p:cNvSpPr/>
          <p:nvPr/>
        </p:nvSpPr>
        <p:spPr>
          <a:xfrm>
            <a:off x="3372262" y="168985"/>
            <a:ext cx="9840316"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2800" b="1" dirty="0">
                <a:solidFill>
                  <a:srgbClr val="000000"/>
                </a:solidFill>
                <a:effectLst/>
                <a:latin typeface="Times New Roman" panose="02020603050405020304" pitchFamily="18" charset="0"/>
              </a:rPr>
              <a:t>Research Background</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General</a:t>
            </a:r>
            <a:r>
              <a:rPr lang="zh-CN" altLang="en-US"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Pipeline</a:t>
            </a:r>
            <a:endParaRPr lang="en-US" sz="2800" b="1"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2743616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3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3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0" grpId="1" animBg="1"/>
      <p:bldP spid="31" grpId="0" animBg="1"/>
      <p:bldP spid="31" grpId="1" animBg="1"/>
      <p:bldP spid="32" grpId="0" animBg="1"/>
      <p:bldP spid="32" grpId="1" animBg="1"/>
      <p:bldP spid="33" grpId="0" animBg="1"/>
      <p:bldP spid="33" grpId="1" animBg="1"/>
      <p:bldP spid="3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C8E2664-A980-3548-A23A-C60537EC0D7B}"/>
              </a:ext>
            </a:extLst>
          </p:cNvPr>
          <p:cNvSpPr>
            <a:spLocks noGrp="1"/>
          </p:cNvSpPr>
          <p:nvPr>
            <p:ph type="dt" sz="half" idx="10"/>
          </p:nvPr>
        </p:nvSpPr>
        <p:spPr>
          <a:xfrm>
            <a:off x="838200" y="6439535"/>
            <a:ext cx="2743200" cy="365125"/>
          </a:xfrm>
        </p:spPr>
        <p:txBody>
          <a:bodyPr/>
          <a:lstStyle/>
          <a:p>
            <a:fld id="{B311D7CA-6086-C544-88DD-C78490E8F7CA}"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198DC832-3C0D-0445-99C9-1040ED8D6EAC}"/>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91DB88E-0A37-6440-A9E9-39399CF605C6}"/>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5</a:t>
            </a:fld>
            <a:endParaRPr lang="zh-CN" altLang="en-US"/>
          </a:p>
        </p:txBody>
      </p:sp>
      <p:sp>
        <p:nvSpPr>
          <p:cNvPr id="13" name="Rectangle 6">
            <a:extLst>
              <a:ext uri="{FF2B5EF4-FFF2-40B4-BE49-F238E27FC236}">
                <a16:creationId xmlns:a16="http://schemas.microsoft.com/office/drawing/2014/main" id="{F0E2F01F-71DE-FE4D-A7C4-16F7A278330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文本框 14">
            <a:extLst>
              <a:ext uri="{FF2B5EF4-FFF2-40B4-BE49-F238E27FC236}">
                <a16:creationId xmlns:a16="http://schemas.microsoft.com/office/drawing/2014/main" id="{73EA3555-F300-DD91-A7DC-FF09432336F7}"/>
              </a:ext>
            </a:extLst>
          </p:cNvPr>
          <p:cNvSpPr txBox="1"/>
          <p:nvPr/>
        </p:nvSpPr>
        <p:spPr>
          <a:xfrm>
            <a:off x="0" y="733873"/>
            <a:ext cx="11877261" cy="2273956"/>
          </a:xfrm>
          <a:prstGeom prst="rect">
            <a:avLst/>
          </a:prstGeom>
          <a:noFill/>
        </p:spPr>
        <p:txBody>
          <a:bodyPr wrap="square">
            <a:spAutoFit/>
          </a:bodyPr>
          <a:lstStyle/>
          <a:p>
            <a:pPr>
              <a:lnSpc>
                <a:spcPct val="150000"/>
              </a:lnSpc>
            </a:pPr>
            <a:r>
              <a:rPr lang="en-US" altLang="zh-CN" b="1" dirty="0">
                <a:latin typeface="Times New Roman Bold" panose="02020603050405020304" charset="0"/>
                <a:cs typeface="Times New Roman Bold" panose="02020603050405020304" charset="0"/>
                <a:sym typeface="+mn-ea"/>
              </a:rPr>
              <a:t>Research</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gap</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in</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radar-based</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ECG</a:t>
            </a:r>
            <a:r>
              <a:rPr lang="zh-CN" altLang="en-US" b="1" dirty="0">
                <a:latin typeface="Times New Roman Bold" panose="02020603050405020304" charset="0"/>
                <a:cs typeface="Times New Roman Bold" panose="02020603050405020304" charset="0"/>
                <a:sym typeface="+mn-ea"/>
              </a:rPr>
              <a:t> </a:t>
            </a:r>
            <a:r>
              <a:rPr lang="en-US" altLang="zh-CN" b="1" dirty="0">
                <a:latin typeface="Times New Roman Bold" panose="02020603050405020304" charset="0"/>
                <a:cs typeface="Times New Roman Bold" panose="02020603050405020304" charset="0"/>
                <a:sym typeface="+mn-ea"/>
              </a:rPr>
              <a:t>recovery:</a:t>
            </a:r>
          </a:p>
          <a:p>
            <a:pPr marL="457200" indent="-457200" algn="just">
              <a:lnSpc>
                <a:spcPct val="150000"/>
              </a:lnSpc>
              <a:spcBef>
                <a:spcPts val="250"/>
              </a:spcBef>
              <a:buFontTx/>
              <a:buAutoNum type="arabicPeriod"/>
            </a:pPr>
            <a:r>
              <a:rPr lang="en-US" altLang="zh-CN" kern="100" dirty="0">
                <a:latin typeface="Times New Roman" panose="02020603050405020304" pitchFamily="18" charset="0"/>
              </a:rPr>
              <a:t>Design</a:t>
            </a:r>
            <a:r>
              <a:rPr lang="zh-CN" altLang="en-US" kern="100" dirty="0">
                <a:latin typeface="Times New Roman" panose="02020603050405020304" pitchFamily="18" charset="0"/>
              </a:rPr>
              <a:t> </a:t>
            </a:r>
            <a:r>
              <a:rPr lang="en-US" altLang="zh-CN" kern="100" dirty="0">
                <a:latin typeface="Times New Roman" panose="02020603050405020304" pitchFamily="18" charset="0"/>
              </a:rPr>
              <a:t>efficient</a:t>
            </a:r>
            <a:r>
              <a:rPr lang="zh-CN" altLang="en-US" kern="100" dirty="0">
                <a:latin typeface="Times New Roman" panose="02020603050405020304" pitchFamily="18" charset="0"/>
              </a:rPr>
              <a:t> </a:t>
            </a:r>
            <a:r>
              <a:rPr lang="en-US" altLang="zh-CN" kern="100" dirty="0">
                <a:latin typeface="Times New Roman" panose="02020603050405020304" pitchFamily="18" charset="0"/>
              </a:rPr>
              <a:t>algorithm</a:t>
            </a:r>
            <a:r>
              <a:rPr lang="zh-CN" altLang="en-US" kern="100" dirty="0">
                <a:latin typeface="Times New Roman" panose="02020603050405020304" pitchFamily="18" charset="0"/>
              </a:rPr>
              <a:t> </a:t>
            </a:r>
            <a:r>
              <a:rPr lang="en-US" altLang="zh-CN" kern="100" dirty="0">
                <a:latin typeface="Times New Roman" panose="02020603050405020304" pitchFamily="18" charset="0"/>
              </a:rPr>
              <a:t>for</a:t>
            </a:r>
            <a:r>
              <a:rPr lang="zh-CN" altLang="en-US" kern="100" dirty="0">
                <a:latin typeface="Times New Roman" panose="02020603050405020304" pitchFamily="18" charset="0"/>
              </a:rPr>
              <a:t> </a:t>
            </a:r>
            <a:r>
              <a:rPr lang="en-US" altLang="zh-CN" kern="100" dirty="0">
                <a:latin typeface="Times New Roman" panose="02020603050405020304" pitchFamily="18" charset="0"/>
              </a:rPr>
              <a:t>high-SNR</a:t>
            </a:r>
            <a:r>
              <a:rPr lang="zh-CN" altLang="en-US" kern="100" dirty="0">
                <a:latin typeface="Times New Roman" panose="02020603050405020304" pitchFamily="18" charset="0"/>
              </a:rPr>
              <a:t> </a:t>
            </a:r>
            <a:r>
              <a:rPr lang="en-US" altLang="zh-CN" kern="100" dirty="0">
                <a:latin typeface="Times New Roman" panose="02020603050405020304" pitchFamily="18" charset="0"/>
              </a:rPr>
              <a:t>signal</a:t>
            </a:r>
            <a:r>
              <a:rPr lang="zh-CN" altLang="en-US" kern="100" dirty="0">
                <a:latin typeface="Times New Roman" panose="02020603050405020304" pitchFamily="18" charset="0"/>
              </a:rPr>
              <a:t> </a:t>
            </a:r>
            <a:r>
              <a:rPr lang="en-US" altLang="zh-CN" kern="100" dirty="0">
                <a:latin typeface="Times New Roman" panose="02020603050405020304" pitchFamily="18" charset="0"/>
              </a:rPr>
              <a:t>extraction.</a:t>
            </a:r>
          </a:p>
          <a:p>
            <a:pPr marL="457200" indent="-457200" algn="just">
              <a:lnSpc>
                <a:spcPct val="150000"/>
              </a:lnSpc>
              <a:spcBef>
                <a:spcPts val="250"/>
              </a:spcBef>
              <a:buAutoNum type="arabicPeriod"/>
            </a:pPr>
            <a:r>
              <a:rPr lang="en-US" altLang="zh-CN" kern="100" dirty="0">
                <a:latin typeface="Times New Roman" panose="02020603050405020304" pitchFamily="18" charset="0"/>
              </a:rPr>
              <a:t>Realize</a:t>
            </a:r>
            <a:r>
              <a:rPr lang="zh-CN" altLang="en-US" kern="100" dirty="0">
                <a:latin typeface="Times New Roman" panose="02020603050405020304" pitchFamily="18" charset="0"/>
              </a:rPr>
              <a:t> </a:t>
            </a:r>
            <a:r>
              <a:rPr lang="en-US" altLang="zh-CN" kern="100" dirty="0">
                <a:latin typeface="Times New Roman" panose="02020603050405020304" pitchFamily="18" charset="0"/>
              </a:rPr>
              <a:t>domain</a:t>
            </a:r>
            <a:r>
              <a:rPr lang="zh-CN" altLang="en-US" kern="100" dirty="0">
                <a:latin typeface="Times New Roman" panose="02020603050405020304" pitchFamily="18" charset="0"/>
              </a:rPr>
              <a:t> </a:t>
            </a:r>
            <a:r>
              <a:rPr lang="en-US" altLang="zh-CN" kern="100" dirty="0">
                <a:latin typeface="Times New Roman" panose="02020603050405020304" pitchFamily="18" charset="0"/>
              </a:rPr>
              <a:t>transformation</a:t>
            </a:r>
            <a:r>
              <a:rPr lang="zh-CN" altLang="en-US" kern="100" dirty="0">
                <a:latin typeface="Times New Roman" panose="02020603050405020304" pitchFamily="18" charset="0"/>
              </a:rPr>
              <a:t> </a:t>
            </a:r>
            <a:r>
              <a:rPr lang="en-US" altLang="zh-CN" kern="100" dirty="0">
                <a:latin typeface="Times New Roman" panose="02020603050405020304" pitchFamily="18" charset="0"/>
              </a:rPr>
              <a:t>and</a:t>
            </a:r>
            <a:r>
              <a:rPr lang="zh-CN" altLang="en-US" kern="100" dirty="0">
                <a:latin typeface="Times New Roman" panose="02020603050405020304" pitchFamily="18" charset="0"/>
              </a:rPr>
              <a:t> </a:t>
            </a:r>
            <a:r>
              <a:rPr lang="en-US" altLang="zh-CN" kern="100" dirty="0">
                <a:latin typeface="Times New Roman" panose="02020603050405020304" pitchFamily="18" charset="0"/>
              </a:rPr>
              <a:t>extract ﬁne-grained cardiac features</a:t>
            </a:r>
            <a:r>
              <a:rPr lang="zh-CN" altLang="en-US" kern="100" dirty="0">
                <a:latin typeface="Times New Roman" panose="02020603050405020304" pitchFamily="18" charset="0"/>
              </a:rPr>
              <a:t> </a:t>
            </a:r>
            <a:r>
              <a:rPr lang="en-US" altLang="zh-CN" kern="100" dirty="0">
                <a:latin typeface="Times New Roman" panose="02020603050405020304" pitchFamily="18" charset="0"/>
              </a:rPr>
              <a:t>(e.g.,</a:t>
            </a:r>
            <a:r>
              <a:rPr lang="zh-CN" altLang="en-US" kern="100" dirty="0">
                <a:latin typeface="Times New Roman" panose="02020603050405020304" pitchFamily="18" charset="0"/>
              </a:rPr>
              <a:t> </a:t>
            </a:r>
            <a:r>
              <a:rPr lang="en-US" altLang="zh-CN" kern="100" dirty="0">
                <a:latin typeface="Times New Roman" panose="02020603050405020304" pitchFamily="18" charset="0"/>
              </a:rPr>
              <a:t>radar</a:t>
            </a:r>
            <a:r>
              <a:rPr lang="zh-CN" altLang="en-US" kern="100" dirty="0">
                <a:latin typeface="Times New Roman" panose="02020603050405020304" pitchFamily="18" charset="0"/>
              </a:rPr>
              <a:t> </a:t>
            </a:r>
            <a:r>
              <a:rPr lang="en-US" altLang="zh-CN" kern="100" dirty="0">
                <a:latin typeface="Times New Roman" panose="02020603050405020304" pitchFamily="18" charset="0"/>
                <a:sym typeface="Wingdings" pitchFamily="2" charset="2"/>
              </a:rPr>
              <a:t>ECG</a:t>
            </a:r>
            <a:r>
              <a:rPr lang="en-US" altLang="zh-CN" kern="100" dirty="0">
                <a:latin typeface="Times New Roman" panose="02020603050405020304" pitchFamily="18" charset="0"/>
              </a:rPr>
              <a:t>)</a:t>
            </a:r>
          </a:p>
          <a:p>
            <a:pPr marL="457200" indent="-457200" algn="just">
              <a:lnSpc>
                <a:spcPct val="150000"/>
              </a:lnSpc>
              <a:spcBef>
                <a:spcPts val="250"/>
              </a:spcBef>
              <a:buAutoNum type="arabicPeriod"/>
            </a:pPr>
            <a:r>
              <a:rPr lang="en-US" altLang="zh-CN" kern="100" dirty="0">
                <a:latin typeface="Times New Roman" panose="02020603050405020304" pitchFamily="18" charset="0"/>
              </a:rPr>
              <a:t>Mitigate the real-world noise</a:t>
            </a:r>
            <a:r>
              <a:rPr lang="zh-CN" altLang="en-US" kern="100" dirty="0">
                <a:latin typeface="Times New Roman" panose="02020603050405020304" pitchFamily="18" charset="0"/>
              </a:rPr>
              <a:t> </a:t>
            </a:r>
            <a:r>
              <a:rPr lang="en-US" altLang="zh-CN" kern="100" dirty="0">
                <a:latin typeface="Times New Roman" panose="02020603050405020304" pitchFamily="18" charset="0"/>
              </a:rPr>
              <a:t>(e.g.,</a:t>
            </a:r>
            <a:r>
              <a:rPr lang="zh-CN" altLang="en-US" kern="100" dirty="0">
                <a:latin typeface="Times New Roman" panose="02020603050405020304" pitchFamily="18" charset="0"/>
              </a:rPr>
              <a:t> </a:t>
            </a:r>
            <a:r>
              <a:rPr lang="en-US" altLang="zh-CN" kern="100" dirty="0">
                <a:latin typeface="Times New Roman" panose="02020603050405020304" pitchFamily="18" charset="0"/>
              </a:rPr>
              <a:t>body</a:t>
            </a:r>
            <a:r>
              <a:rPr lang="zh-CN" altLang="en-US" kern="100" dirty="0">
                <a:latin typeface="Times New Roman" panose="02020603050405020304" pitchFamily="18" charset="0"/>
              </a:rPr>
              <a:t> </a:t>
            </a:r>
            <a:r>
              <a:rPr lang="en-US" altLang="zh-CN" kern="100" dirty="0">
                <a:latin typeface="Times New Roman" panose="02020603050405020304" pitchFamily="18" charset="0"/>
              </a:rPr>
              <a:t>movement,</a:t>
            </a:r>
            <a:r>
              <a:rPr lang="zh-CN" altLang="en-US" kern="100" dirty="0">
                <a:latin typeface="Times New Roman" panose="02020603050405020304" pitchFamily="18" charset="0"/>
              </a:rPr>
              <a:t> </a:t>
            </a:r>
            <a:r>
              <a:rPr lang="en-US" altLang="zh-CN" kern="100" dirty="0">
                <a:latin typeface="Times New Roman" panose="02020603050405020304" pitchFamily="18" charset="0"/>
              </a:rPr>
              <a:t>long-distance</a:t>
            </a:r>
            <a:r>
              <a:rPr lang="zh-CN" altLang="en-US" kern="100" dirty="0">
                <a:latin typeface="Times New Roman" panose="02020603050405020304" pitchFamily="18" charset="0"/>
              </a:rPr>
              <a:t> </a:t>
            </a:r>
            <a:r>
              <a:rPr lang="en-US" altLang="zh-CN" kern="100" dirty="0">
                <a:latin typeface="Times New Roman" panose="02020603050405020304" pitchFamily="18" charset="0"/>
              </a:rPr>
              <a:t>monitoring)</a:t>
            </a:r>
          </a:p>
          <a:p>
            <a:pPr marL="457200" indent="-457200" algn="just">
              <a:lnSpc>
                <a:spcPct val="150000"/>
              </a:lnSpc>
              <a:spcBef>
                <a:spcPts val="250"/>
              </a:spcBef>
              <a:buFontTx/>
              <a:buAutoNum type="arabicPeriod"/>
            </a:pPr>
            <a:r>
              <a:rPr lang="en-US" altLang="zh-CN" kern="100" dirty="0">
                <a:latin typeface="Times New Roman" panose="02020603050405020304" pitchFamily="18" charset="0"/>
              </a:rPr>
              <a:t>Alleviate</a:t>
            </a:r>
            <a:r>
              <a:rPr lang="zh-CN" altLang="en-US" kern="100" dirty="0">
                <a:latin typeface="Times New Roman" panose="02020603050405020304" pitchFamily="18" charset="0"/>
              </a:rPr>
              <a:t> </a:t>
            </a:r>
            <a:r>
              <a:rPr lang="en-US" altLang="zh-CN" kern="100" dirty="0">
                <a:latin typeface="Times New Roman" panose="02020603050405020304" pitchFamily="18" charset="0"/>
              </a:rPr>
              <a:t>data</a:t>
            </a:r>
            <a:r>
              <a:rPr lang="zh-CN" altLang="en-US" kern="100" dirty="0">
                <a:latin typeface="Times New Roman" panose="02020603050405020304" pitchFamily="18" charset="0"/>
              </a:rPr>
              <a:t> </a:t>
            </a:r>
            <a:r>
              <a:rPr lang="en-US" altLang="zh-CN" kern="100" dirty="0">
                <a:latin typeface="Times New Roman" panose="02020603050405020304" pitchFamily="18" charset="0"/>
              </a:rPr>
              <a:t>scarcity</a:t>
            </a:r>
            <a:r>
              <a:rPr lang="zh-CN" altLang="en-US" kern="100" dirty="0">
                <a:latin typeface="Times New Roman" panose="02020603050405020304" pitchFamily="18" charset="0"/>
              </a:rPr>
              <a:t> </a:t>
            </a:r>
            <a:r>
              <a:rPr lang="en-US" altLang="zh-CN" kern="100" dirty="0">
                <a:latin typeface="Times New Roman" panose="02020603050405020304" pitchFamily="18" charset="0"/>
              </a:rPr>
              <a:t>using</a:t>
            </a:r>
            <a:r>
              <a:rPr lang="zh-CN" altLang="en-US" kern="100" dirty="0">
                <a:latin typeface="Times New Roman" panose="02020603050405020304" pitchFamily="18" charset="0"/>
              </a:rPr>
              <a:t> </a:t>
            </a:r>
            <a:r>
              <a:rPr lang="en-US" altLang="zh-CN" kern="100" dirty="0">
                <a:latin typeface="Times New Roman" panose="02020603050405020304" pitchFamily="18" charset="0"/>
              </a:rPr>
              <a:t>appropriate</a:t>
            </a:r>
            <a:r>
              <a:rPr lang="zh-CN" altLang="en-US" kern="100" dirty="0">
                <a:latin typeface="Times New Roman" panose="02020603050405020304" pitchFamily="18" charset="0"/>
              </a:rPr>
              <a:t> </a:t>
            </a:r>
            <a:r>
              <a:rPr lang="en-US" altLang="zh-CN" kern="100" dirty="0">
                <a:latin typeface="Times New Roman" panose="02020603050405020304" pitchFamily="18" charset="0"/>
              </a:rPr>
              <a:t>data</a:t>
            </a:r>
            <a:r>
              <a:rPr lang="zh-CN" altLang="en-US" kern="100" dirty="0">
                <a:latin typeface="Times New Roman" panose="02020603050405020304" pitchFamily="18" charset="0"/>
              </a:rPr>
              <a:t> </a:t>
            </a:r>
            <a:r>
              <a:rPr lang="en-US" altLang="zh-CN" kern="100" dirty="0">
                <a:latin typeface="Times New Roman" panose="02020603050405020304" pitchFamily="18" charset="0"/>
              </a:rPr>
              <a:t>augmentation</a:t>
            </a:r>
            <a:r>
              <a:rPr lang="zh-CN" altLang="en-US" kern="100" dirty="0">
                <a:latin typeface="Times New Roman" panose="02020603050405020304" pitchFamily="18" charset="0"/>
              </a:rPr>
              <a:t> </a:t>
            </a:r>
            <a:r>
              <a:rPr lang="en-US" altLang="zh-CN" kern="100" dirty="0">
                <a:latin typeface="Times New Roman" panose="02020603050405020304" pitchFamily="18" charset="0"/>
              </a:rPr>
              <a:t>method</a:t>
            </a:r>
            <a:r>
              <a:rPr lang="zh-CN" altLang="en-US" kern="100" dirty="0">
                <a:latin typeface="Times New Roman" panose="02020603050405020304" pitchFamily="18" charset="0"/>
              </a:rPr>
              <a:t> </a:t>
            </a:r>
            <a:r>
              <a:rPr lang="en-US" altLang="zh-CN" kern="100" dirty="0">
                <a:latin typeface="Times New Roman" panose="02020603050405020304" pitchFamily="18" charset="0"/>
              </a:rPr>
              <a:t>or</a:t>
            </a:r>
            <a:r>
              <a:rPr lang="zh-CN" altLang="en-US" kern="100" dirty="0">
                <a:latin typeface="Times New Roman" panose="02020603050405020304" pitchFamily="18" charset="0"/>
              </a:rPr>
              <a:t> </a:t>
            </a:r>
            <a:r>
              <a:rPr lang="en-US" altLang="zh-CN" kern="100" dirty="0">
                <a:latin typeface="Times New Roman" panose="02020603050405020304" pitchFamily="18" charset="0"/>
              </a:rPr>
              <a:t>self-supervised</a:t>
            </a:r>
            <a:r>
              <a:rPr lang="zh-CN" altLang="en-US" kern="100" dirty="0">
                <a:latin typeface="Times New Roman" panose="02020603050405020304" pitchFamily="18" charset="0"/>
              </a:rPr>
              <a:t> </a:t>
            </a:r>
            <a:r>
              <a:rPr lang="en-US" altLang="zh-CN" kern="100" dirty="0">
                <a:latin typeface="Times New Roman" panose="02020603050405020304" pitchFamily="18" charset="0"/>
              </a:rPr>
              <a:t>learning.</a:t>
            </a:r>
          </a:p>
        </p:txBody>
      </p:sp>
      <p:pic>
        <p:nvPicPr>
          <p:cNvPr id="16" name="图片 4">
            <a:extLst>
              <a:ext uri="{FF2B5EF4-FFF2-40B4-BE49-F238E27FC236}">
                <a16:creationId xmlns:a16="http://schemas.microsoft.com/office/drawing/2014/main" id="{6D13E279-D484-12CB-A709-47A1FDADA92C}"/>
              </a:ext>
            </a:extLst>
          </p:cNvPr>
          <p:cNvPicPr>
            <a:picLocks noChangeAspect="1"/>
          </p:cNvPicPr>
          <p:nvPr/>
        </p:nvPicPr>
        <p:blipFill>
          <a:blip r:embed="rId3"/>
          <a:stretch>
            <a:fillRect/>
          </a:stretch>
        </p:blipFill>
        <p:spPr>
          <a:xfrm>
            <a:off x="1166393" y="6146633"/>
            <a:ext cx="1392534" cy="330200"/>
          </a:xfrm>
          <a:prstGeom prst="rect">
            <a:avLst/>
          </a:prstGeom>
        </p:spPr>
      </p:pic>
      <p:pic>
        <p:nvPicPr>
          <p:cNvPr id="17" name="图片 2">
            <a:extLst>
              <a:ext uri="{FF2B5EF4-FFF2-40B4-BE49-F238E27FC236}">
                <a16:creationId xmlns:a16="http://schemas.microsoft.com/office/drawing/2014/main" id="{02DD3F79-3BDB-9CE6-244D-CFA9E7B22082}"/>
              </a:ext>
            </a:extLst>
          </p:cNvPr>
          <p:cNvPicPr>
            <a:picLocks noChangeAspect="1"/>
          </p:cNvPicPr>
          <p:nvPr/>
        </p:nvPicPr>
        <p:blipFill>
          <a:blip r:embed="rId4">
            <a:extLst>
              <a:ext uri="{28A0092B-C50C-407E-A947-70E740481C1C}">
                <a14:useLocalDpi xmlns:a14="http://schemas.microsoft.com/office/drawing/2010/main" val="0"/>
              </a:ext>
            </a:extLst>
          </a:blip>
          <a:srcRect l="1321" t="28738" r="83219" b="45195"/>
          <a:stretch/>
        </p:blipFill>
        <p:spPr>
          <a:xfrm>
            <a:off x="0" y="3859479"/>
            <a:ext cx="1872652" cy="2043672"/>
          </a:xfrm>
          <a:prstGeom prst="rect">
            <a:avLst/>
          </a:prstGeom>
        </p:spPr>
      </p:pic>
      <p:pic>
        <p:nvPicPr>
          <p:cNvPr id="18" name="Picture 17" descr="A red and green circuit board&#10;&#10;Description automatically generated">
            <a:extLst>
              <a:ext uri="{FF2B5EF4-FFF2-40B4-BE49-F238E27FC236}">
                <a16:creationId xmlns:a16="http://schemas.microsoft.com/office/drawing/2014/main" id="{6F31CCE5-8276-6694-FBC6-35FA3CB3BF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9194" y="3993247"/>
            <a:ext cx="2186527" cy="1639895"/>
          </a:xfrm>
          <a:prstGeom prst="rect">
            <a:avLst/>
          </a:prstGeom>
        </p:spPr>
      </p:pic>
      <p:pic>
        <p:nvPicPr>
          <p:cNvPr id="19" name="Picture 18">
            <a:extLst>
              <a:ext uri="{FF2B5EF4-FFF2-40B4-BE49-F238E27FC236}">
                <a16:creationId xmlns:a16="http://schemas.microsoft.com/office/drawing/2014/main" id="{B44B0D8C-0F54-8950-5736-C075ECC9A2FA}"/>
              </a:ext>
            </a:extLst>
          </p:cNvPr>
          <p:cNvPicPr>
            <a:picLocks noChangeAspect="1"/>
          </p:cNvPicPr>
          <p:nvPr/>
        </p:nvPicPr>
        <p:blipFill>
          <a:blip r:embed="rId6"/>
          <a:stretch>
            <a:fillRect/>
          </a:stretch>
        </p:blipFill>
        <p:spPr>
          <a:xfrm>
            <a:off x="1728622" y="4381507"/>
            <a:ext cx="696701" cy="866169"/>
          </a:xfrm>
          <a:prstGeom prst="rect">
            <a:avLst/>
          </a:prstGeom>
        </p:spPr>
      </p:pic>
      <p:pic>
        <p:nvPicPr>
          <p:cNvPr id="27" name="Picture 26">
            <a:extLst>
              <a:ext uri="{FF2B5EF4-FFF2-40B4-BE49-F238E27FC236}">
                <a16:creationId xmlns:a16="http://schemas.microsoft.com/office/drawing/2014/main" id="{63A634F9-0682-D89F-249D-86219DB2F079}"/>
              </a:ext>
            </a:extLst>
          </p:cNvPr>
          <p:cNvPicPr>
            <a:picLocks noChangeAspect="1"/>
          </p:cNvPicPr>
          <p:nvPr/>
        </p:nvPicPr>
        <p:blipFill>
          <a:blip r:embed="rId7"/>
          <a:stretch>
            <a:fillRect/>
          </a:stretch>
        </p:blipFill>
        <p:spPr>
          <a:xfrm>
            <a:off x="5488172" y="3918752"/>
            <a:ext cx="2984098" cy="1824848"/>
          </a:xfrm>
          <a:prstGeom prst="rect">
            <a:avLst/>
          </a:prstGeom>
        </p:spPr>
      </p:pic>
      <p:pic>
        <p:nvPicPr>
          <p:cNvPr id="30" name="Picture 29">
            <a:extLst>
              <a:ext uri="{FF2B5EF4-FFF2-40B4-BE49-F238E27FC236}">
                <a16:creationId xmlns:a16="http://schemas.microsoft.com/office/drawing/2014/main" id="{8750DC45-D2D3-E3E7-4F04-F8B1C19C56EC}"/>
              </a:ext>
            </a:extLst>
          </p:cNvPr>
          <p:cNvPicPr>
            <a:picLocks noChangeAspect="1"/>
          </p:cNvPicPr>
          <p:nvPr/>
        </p:nvPicPr>
        <p:blipFill>
          <a:blip r:embed="rId8"/>
          <a:stretch>
            <a:fillRect/>
          </a:stretch>
        </p:blipFill>
        <p:spPr>
          <a:xfrm>
            <a:off x="9181526" y="3918458"/>
            <a:ext cx="2984098" cy="1824848"/>
          </a:xfrm>
          <a:prstGeom prst="rect">
            <a:avLst/>
          </a:prstGeom>
        </p:spPr>
      </p:pic>
      <p:sp>
        <p:nvSpPr>
          <p:cNvPr id="31" name="Down Arrow 30">
            <a:extLst>
              <a:ext uri="{FF2B5EF4-FFF2-40B4-BE49-F238E27FC236}">
                <a16:creationId xmlns:a16="http://schemas.microsoft.com/office/drawing/2014/main" id="{F40E87B1-185D-AAE1-BB83-3751756F2F97}"/>
              </a:ext>
            </a:extLst>
          </p:cNvPr>
          <p:cNvSpPr/>
          <p:nvPr/>
        </p:nvSpPr>
        <p:spPr>
          <a:xfrm rot="16200000">
            <a:off x="4957050" y="4475885"/>
            <a:ext cx="387626" cy="67461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6" name="Down Arrow 35">
            <a:extLst>
              <a:ext uri="{FF2B5EF4-FFF2-40B4-BE49-F238E27FC236}">
                <a16:creationId xmlns:a16="http://schemas.microsoft.com/office/drawing/2014/main" id="{CBCA0449-5792-3F73-07B6-38E592AE4335}"/>
              </a:ext>
            </a:extLst>
          </p:cNvPr>
          <p:cNvSpPr/>
          <p:nvPr/>
        </p:nvSpPr>
        <p:spPr>
          <a:xfrm rot="16200000">
            <a:off x="8650404" y="4505703"/>
            <a:ext cx="387626" cy="67461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7" name="TextBox 36">
            <a:extLst>
              <a:ext uri="{FF2B5EF4-FFF2-40B4-BE49-F238E27FC236}">
                <a16:creationId xmlns:a16="http://schemas.microsoft.com/office/drawing/2014/main" id="{D628BA12-13EF-02B0-7A3D-81F6C38A944E}"/>
              </a:ext>
            </a:extLst>
          </p:cNvPr>
          <p:cNvSpPr txBox="1"/>
          <p:nvPr/>
        </p:nvSpPr>
        <p:spPr>
          <a:xfrm>
            <a:off x="325815" y="5881988"/>
            <a:ext cx="1221021" cy="369332"/>
          </a:xfrm>
          <a:prstGeom prst="rect">
            <a:avLst/>
          </a:prstGeom>
          <a:noFill/>
        </p:spPr>
        <p:txBody>
          <a:bodyPr wrap="square">
            <a:spAutoFit/>
          </a:bodyPr>
          <a:lstStyle/>
          <a:p>
            <a:r>
              <a:rPr lang="en-US" altLang="zh-CN" dirty="0">
                <a:latin typeface="Times New Roman Bold" panose="02020603050405020304" charset="0"/>
                <a:cs typeface="Times New Roman Bold" panose="02020603050405020304" charset="0"/>
                <a:sym typeface="+mn-ea"/>
              </a:rPr>
              <a:t>Vital</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Sign</a:t>
            </a:r>
            <a:endParaRPr lang="en-CN" dirty="0"/>
          </a:p>
        </p:txBody>
      </p:sp>
      <p:sp>
        <p:nvSpPr>
          <p:cNvPr id="38" name="文本框 14">
            <a:extLst>
              <a:ext uri="{FF2B5EF4-FFF2-40B4-BE49-F238E27FC236}">
                <a16:creationId xmlns:a16="http://schemas.microsoft.com/office/drawing/2014/main" id="{1344AD0D-4AD8-0CF3-6CA7-1AEDBD5FC08E}"/>
              </a:ext>
            </a:extLst>
          </p:cNvPr>
          <p:cNvSpPr txBox="1"/>
          <p:nvPr/>
        </p:nvSpPr>
        <p:spPr>
          <a:xfrm>
            <a:off x="3013470" y="5855689"/>
            <a:ext cx="1177973" cy="369332"/>
          </a:xfrm>
          <a:prstGeom prst="rect">
            <a:avLst/>
          </a:prstGeom>
          <a:noFill/>
        </p:spPr>
        <p:txBody>
          <a:bodyPr wrap="square">
            <a:spAutoFit/>
          </a:bodyPr>
          <a:lstStyle/>
          <a:p>
            <a:pPr algn="ctr">
              <a:spcBef>
                <a:spcPts val="250"/>
              </a:spcBef>
            </a:pPr>
            <a:r>
              <a:rPr lang="en-US" altLang="zh-CN" kern="100" dirty="0">
                <a:latin typeface="Times New Roman" panose="02020603050405020304" pitchFamily="18" charset="0"/>
              </a:rPr>
              <a:t>Radar</a:t>
            </a:r>
          </a:p>
        </p:txBody>
      </p:sp>
      <p:sp>
        <p:nvSpPr>
          <p:cNvPr id="39" name="文本框 14">
            <a:extLst>
              <a:ext uri="{FF2B5EF4-FFF2-40B4-BE49-F238E27FC236}">
                <a16:creationId xmlns:a16="http://schemas.microsoft.com/office/drawing/2014/main" id="{0B1CA2E6-4225-516A-A20E-081A536AB26E}"/>
              </a:ext>
            </a:extLst>
          </p:cNvPr>
          <p:cNvSpPr txBox="1"/>
          <p:nvPr/>
        </p:nvSpPr>
        <p:spPr>
          <a:xfrm>
            <a:off x="6214084" y="5881988"/>
            <a:ext cx="1988571" cy="369332"/>
          </a:xfrm>
          <a:prstGeom prst="rect">
            <a:avLst/>
          </a:prstGeom>
          <a:noFill/>
        </p:spPr>
        <p:txBody>
          <a:bodyPr wrap="square">
            <a:spAutoFit/>
          </a:bodyPr>
          <a:lstStyle/>
          <a:p>
            <a:pPr algn="ctr">
              <a:spcBef>
                <a:spcPts val="250"/>
              </a:spcBef>
            </a:pPr>
            <a:r>
              <a:rPr lang="en-US" altLang="zh-CN" kern="100" dirty="0">
                <a:latin typeface="Times New Roman" panose="02020603050405020304" pitchFamily="18" charset="0"/>
              </a:rPr>
              <a:t>Signal</a:t>
            </a:r>
            <a:r>
              <a:rPr lang="zh-CN" altLang="en-US" kern="100" dirty="0">
                <a:latin typeface="Times New Roman" panose="02020603050405020304" pitchFamily="18" charset="0"/>
              </a:rPr>
              <a:t> </a:t>
            </a:r>
            <a:r>
              <a:rPr lang="en-US" altLang="zh-CN" kern="100" dirty="0">
                <a:latin typeface="Times New Roman" panose="02020603050405020304" pitchFamily="18" charset="0"/>
              </a:rPr>
              <a:t>Processing</a:t>
            </a:r>
          </a:p>
        </p:txBody>
      </p:sp>
      <p:sp>
        <p:nvSpPr>
          <p:cNvPr id="40" name="文本框 14">
            <a:extLst>
              <a:ext uri="{FF2B5EF4-FFF2-40B4-BE49-F238E27FC236}">
                <a16:creationId xmlns:a16="http://schemas.microsoft.com/office/drawing/2014/main" id="{FECF0C37-4446-9152-5204-4371DA9B194E}"/>
              </a:ext>
            </a:extLst>
          </p:cNvPr>
          <p:cNvSpPr txBox="1"/>
          <p:nvPr/>
        </p:nvSpPr>
        <p:spPr>
          <a:xfrm>
            <a:off x="9663846" y="5881988"/>
            <a:ext cx="2019458" cy="369332"/>
          </a:xfrm>
          <a:prstGeom prst="rect">
            <a:avLst/>
          </a:prstGeom>
          <a:noFill/>
        </p:spPr>
        <p:txBody>
          <a:bodyPr wrap="square">
            <a:spAutoFit/>
          </a:bodyPr>
          <a:lstStyle/>
          <a:p>
            <a:pPr algn="ctr">
              <a:spcBef>
                <a:spcPts val="250"/>
              </a:spcBef>
            </a:pPr>
            <a:r>
              <a:rPr lang="en-US" altLang="zh-CN" kern="100" dirty="0">
                <a:latin typeface="Times New Roman" panose="02020603050405020304" pitchFamily="18" charset="0"/>
              </a:rPr>
              <a:t>ECG</a:t>
            </a:r>
            <a:r>
              <a:rPr lang="zh-CN" altLang="en-US" kern="100" dirty="0">
                <a:latin typeface="Times New Roman" panose="02020603050405020304" pitchFamily="18" charset="0"/>
              </a:rPr>
              <a:t> </a:t>
            </a:r>
            <a:r>
              <a:rPr lang="en-US" altLang="zh-CN" kern="100" dirty="0">
                <a:latin typeface="Times New Roman" panose="02020603050405020304" pitchFamily="18" charset="0"/>
              </a:rPr>
              <a:t>Recovery</a:t>
            </a:r>
          </a:p>
        </p:txBody>
      </p:sp>
      <p:sp>
        <p:nvSpPr>
          <p:cNvPr id="41" name="文本框 14">
            <a:extLst>
              <a:ext uri="{FF2B5EF4-FFF2-40B4-BE49-F238E27FC236}">
                <a16:creationId xmlns:a16="http://schemas.microsoft.com/office/drawing/2014/main" id="{6B002C11-317B-13A4-A0B7-066C2FEE660B}"/>
              </a:ext>
            </a:extLst>
          </p:cNvPr>
          <p:cNvSpPr txBox="1"/>
          <p:nvPr/>
        </p:nvSpPr>
        <p:spPr>
          <a:xfrm>
            <a:off x="-1" y="3271048"/>
            <a:ext cx="2509195" cy="458074"/>
          </a:xfrm>
          <a:prstGeom prst="rect">
            <a:avLst/>
          </a:prstGeom>
          <a:noFill/>
        </p:spPr>
        <p:txBody>
          <a:bodyPr wrap="square">
            <a:spAutoFit/>
          </a:bodyPr>
          <a:lstStyle/>
          <a:p>
            <a:pPr algn="just">
              <a:lnSpc>
                <a:spcPct val="150000"/>
              </a:lnSpc>
              <a:spcBef>
                <a:spcPts val="250"/>
              </a:spcBef>
            </a:pPr>
            <a:r>
              <a:rPr lang="en-US" altLang="zh-CN" b="1" kern="100" dirty="0">
                <a:latin typeface="Times New Roman" panose="02020603050405020304" pitchFamily="18" charset="0"/>
              </a:rPr>
              <a:t>Project</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Illustration:</a:t>
            </a:r>
            <a:endParaRPr lang="en-US" altLang="zh-CN" kern="100" dirty="0">
              <a:latin typeface="Times New Roman" panose="02020603050405020304" pitchFamily="18" charset="0"/>
            </a:endParaRPr>
          </a:p>
        </p:txBody>
      </p:sp>
      <p:grpSp>
        <p:nvGrpSpPr>
          <p:cNvPr id="3" name="Group 2">
            <a:extLst>
              <a:ext uri="{FF2B5EF4-FFF2-40B4-BE49-F238E27FC236}">
                <a16:creationId xmlns:a16="http://schemas.microsoft.com/office/drawing/2014/main" id="{EBC32BCE-500D-C648-0660-AAA0B8F49F47}"/>
              </a:ext>
            </a:extLst>
          </p:cNvPr>
          <p:cNvGrpSpPr/>
          <p:nvPr/>
        </p:nvGrpSpPr>
        <p:grpSpPr>
          <a:xfrm>
            <a:off x="1331256" y="690902"/>
            <a:ext cx="868965" cy="107163"/>
            <a:chOff x="1668433" y="433529"/>
            <a:chExt cx="868965" cy="107163"/>
          </a:xfrm>
        </p:grpSpPr>
        <p:sp>
          <p:nvSpPr>
            <p:cNvPr id="5" name="Oval 4">
              <a:extLst>
                <a:ext uri="{FF2B5EF4-FFF2-40B4-BE49-F238E27FC236}">
                  <a16:creationId xmlns:a16="http://schemas.microsoft.com/office/drawing/2014/main" id="{52729379-B7B0-D40A-5114-52F7B0158D3F}"/>
                </a:ext>
              </a:extLst>
            </p:cNvPr>
            <p:cNvSpPr/>
            <p:nvPr/>
          </p:nvSpPr>
          <p:spPr>
            <a:xfrm>
              <a:off x="1668433" y="433529"/>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8" name="Oval 7">
              <a:extLst>
                <a:ext uri="{FF2B5EF4-FFF2-40B4-BE49-F238E27FC236}">
                  <a16:creationId xmlns:a16="http://schemas.microsoft.com/office/drawing/2014/main" id="{1A35D7FD-E523-9EF5-52B7-6F416F8370B4}"/>
                </a:ext>
              </a:extLst>
            </p:cNvPr>
            <p:cNvSpPr/>
            <p:nvPr/>
          </p:nvSpPr>
          <p:spPr>
            <a:xfrm>
              <a:off x="1934404" y="438057"/>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2" name="Oval 11">
              <a:extLst>
                <a:ext uri="{FF2B5EF4-FFF2-40B4-BE49-F238E27FC236}">
                  <a16:creationId xmlns:a16="http://schemas.microsoft.com/office/drawing/2014/main" id="{BD3DA4B3-4CF9-D5F8-C621-565CDFBAF8AA}"/>
                </a:ext>
              </a:extLst>
            </p:cNvPr>
            <p:cNvSpPr/>
            <p:nvPr/>
          </p:nvSpPr>
          <p:spPr>
            <a:xfrm>
              <a:off x="2176610" y="438526"/>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20" name="Oval 19">
              <a:extLst>
                <a:ext uri="{FF2B5EF4-FFF2-40B4-BE49-F238E27FC236}">
                  <a16:creationId xmlns:a16="http://schemas.microsoft.com/office/drawing/2014/main" id="{23365150-7E36-FED7-2B5F-B9EDDA1A6691}"/>
                </a:ext>
              </a:extLst>
            </p:cNvPr>
            <p:cNvSpPr/>
            <p:nvPr/>
          </p:nvSpPr>
          <p:spPr>
            <a:xfrm>
              <a:off x="2435232" y="438057"/>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pic>
        <p:nvPicPr>
          <p:cNvPr id="21" name="Picture 20">
            <a:extLst>
              <a:ext uri="{FF2B5EF4-FFF2-40B4-BE49-F238E27FC236}">
                <a16:creationId xmlns:a16="http://schemas.microsoft.com/office/drawing/2014/main" id="{35455B4A-92BF-D269-CED3-1DBF2C72A95A}"/>
              </a:ext>
            </a:extLst>
          </p:cNvPr>
          <p:cNvPicPr>
            <a:picLocks noChangeAspect="1"/>
          </p:cNvPicPr>
          <p:nvPr/>
        </p:nvPicPr>
        <p:blipFill>
          <a:blip r:embed="rId9">
            <a:extLst>
              <a:ext uri="{28A0092B-C50C-407E-A947-70E740481C1C}">
                <a14:useLocalDpi xmlns:a14="http://schemas.microsoft.com/office/drawing/2010/main"/>
              </a:ext>
            </a:extLst>
          </a:blip>
          <a:srcRect l="-3" r="81249"/>
          <a:stretch/>
        </p:blipFill>
        <p:spPr>
          <a:xfrm>
            <a:off x="0" y="112044"/>
            <a:ext cx="629392" cy="717897"/>
          </a:xfrm>
          <a:prstGeom prst="rect">
            <a:avLst/>
          </a:prstGeom>
        </p:spPr>
      </p:pic>
      <p:sp>
        <p:nvSpPr>
          <p:cNvPr id="22" name="矩形 22">
            <a:extLst>
              <a:ext uri="{FF2B5EF4-FFF2-40B4-BE49-F238E27FC236}">
                <a16:creationId xmlns:a16="http://schemas.microsoft.com/office/drawing/2014/main" id="{3384491B-239C-F42E-A7A9-8B61EA4CA00E}"/>
              </a:ext>
            </a:extLst>
          </p:cNvPr>
          <p:cNvSpPr/>
          <p:nvPr/>
        </p:nvSpPr>
        <p:spPr>
          <a:xfrm>
            <a:off x="3002674" y="137715"/>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矩形 23">
            <a:extLst>
              <a:ext uri="{FF2B5EF4-FFF2-40B4-BE49-F238E27FC236}">
                <a16:creationId xmlns:a16="http://schemas.microsoft.com/office/drawing/2014/main" id="{7FBAE32A-2AE2-58C1-5A6C-D6AD31728A12}"/>
              </a:ext>
            </a:extLst>
          </p:cNvPr>
          <p:cNvSpPr/>
          <p:nvPr/>
        </p:nvSpPr>
        <p:spPr>
          <a:xfrm>
            <a:off x="3138564" y="137715"/>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Rounded Rectangle 23">
            <a:extLst>
              <a:ext uri="{FF2B5EF4-FFF2-40B4-BE49-F238E27FC236}">
                <a16:creationId xmlns:a16="http://schemas.microsoft.com/office/drawing/2014/main" id="{150D0152-EBF6-BC10-0B35-D174710D185E}"/>
              </a:ext>
            </a:extLst>
          </p:cNvPr>
          <p:cNvSpPr/>
          <p:nvPr/>
        </p:nvSpPr>
        <p:spPr>
          <a:xfrm>
            <a:off x="607851" y="168985"/>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Background</a:t>
            </a:r>
          </a:p>
        </p:txBody>
      </p:sp>
      <p:sp>
        <p:nvSpPr>
          <p:cNvPr id="26" name="Rounded Rectangle 25">
            <a:extLst>
              <a:ext uri="{FF2B5EF4-FFF2-40B4-BE49-F238E27FC236}">
                <a16:creationId xmlns:a16="http://schemas.microsoft.com/office/drawing/2014/main" id="{89CEE106-420C-C7E6-7963-D94368257314}"/>
              </a:ext>
            </a:extLst>
          </p:cNvPr>
          <p:cNvSpPr/>
          <p:nvPr/>
        </p:nvSpPr>
        <p:spPr>
          <a:xfrm>
            <a:off x="3372262" y="168985"/>
            <a:ext cx="8793362"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2800" b="1" dirty="0">
                <a:solidFill>
                  <a:srgbClr val="000000"/>
                </a:solidFill>
                <a:effectLst/>
                <a:latin typeface="Times New Roman" panose="02020603050405020304" pitchFamily="18" charset="0"/>
              </a:rPr>
              <a:t>Research Gaps and Contributions</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Research Gaps </a:t>
            </a:r>
            <a:endParaRPr lang="en-US" sz="2800" b="1"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3622268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C8E2664-A980-3548-A23A-C60537EC0D7B}"/>
              </a:ext>
            </a:extLst>
          </p:cNvPr>
          <p:cNvSpPr>
            <a:spLocks noGrp="1"/>
          </p:cNvSpPr>
          <p:nvPr>
            <p:ph type="dt" sz="half" idx="10"/>
          </p:nvPr>
        </p:nvSpPr>
        <p:spPr>
          <a:xfrm>
            <a:off x="838200" y="6439535"/>
            <a:ext cx="2743200" cy="365125"/>
          </a:xfrm>
        </p:spPr>
        <p:txBody>
          <a:bodyPr/>
          <a:lstStyle/>
          <a:p>
            <a:fld id="{482188C2-7ECC-FD47-BE32-64834B3CA1BF}"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198DC832-3C0D-0445-99C9-1040ED8D6EAC}"/>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91DB88E-0A37-6440-A9E9-39399CF605C6}"/>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6</a:t>
            </a:fld>
            <a:endParaRPr lang="zh-CN" altLang="en-US"/>
          </a:p>
        </p:txBody>
      </p:sp>
      <p:sp>
        <p:nvSpPr>
          <p:cNvPr id="13" name="Rectangle 6">
            <a:extLst>
              <a:ext uri="{FF2B5EF4-FFF2-40B4-BE49-F238E27FC236}">
                <a16:creationId xmlns:a16="http://schemas.microsoft.com/office/drawing/2014/main" id="{F0E2F01F-71DE-FE4D-A7C4-16F7A278330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AAE79F9D-1DE5-6752-B1F4-CA97BB7B74E7}"/>
              </a:ext>
            </a:extLst>
          </p:cNvPr>
          <p:cNvPicPr>
            <a:picLocks noChangeAspect="1"/>
          </p:cNvPicPr>
          <p:nvPr/>
        </p:nvPicPr>
        <p:blipFill>
          <a:blip r:embed="rId3"/>
          <a:stretch>
            <a:fillRect/>
          </a:stretch>
        </p:blipFill>
        <p:spPr>
          <a:xfrm>
            <a:off x="1591555" y="946289"/>
            <a:ext cx="8601698" cy="5566241"/>
          </a:xfrm>
          <a:prstGeom prst="rect">
            <a:avLst/>
          </a:prstGeom>
        </p:spPr>
      </p:pic>
      <p:grpSp>
        <p:nvGrpSpPr>
          <p:cNvPr id="29" name="Group 28">
            <a:extLst>
              <a:ext uri="{FF2B5EF4-FFF2-40B4-BE49-F238E27FC236}">
                <a16:creationId xmlns:a16="http://schemas.microsoft.com/office/drawing/2014/main" id="{96CD32D9-D54E-B6C3-13B6-3CA083DF8339}"/>
              </a:ext>
            </a:extLst>
          </p:cNvPr>
          <p:cNvGrpSpPr/>
          <p:nvPr/>
        </p:nvGrpSpPr>
        <p:grpSpPr>
          <a:xfrm>
            <a:off x="1368562" y="3281443"/>
            <a:ext cx="2764052" cy="1066123"/>
            <a:chOff x="1368562" y="3281443"/>
            <a:chExt cx="2764052" cy="1066123"/>
          </a:xfrm>
        </p:grpSpPr>
        <p:sp>
          <p:nvSpPr>
            <p:cNvPr id="24" name="矩形 16">
              <a:extLst>
                <a:ext uri="{FF2B5EF4-FFF2-40B4-BE49-F238E27FC236}">
                  <a16:creationId xmlns:a16="http://schemas.microsoft.com/office/drawing/2014/main" id="{EFFE47F4-E22D-B257-4A87-EB7D6E98781B}"/>
                </a:ext>
              </a:extLst>
            </p:cNvPr>
            <p:cNvSpPr/>
            <p:nvPr/>
          </p:nvSpPr>
          <p:spPr>
            <a:xfrm>
              <a:off x="2709004" y="3281443"/>
              <a:ext cx="1423610" cy="69679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文本框 14">
              <a:extLst>
                <a:ext uri="{FF2B5EF4-FFF2-40B4-BE49-F238E27FC236}">
                  <a16:creationId xmlns:a16="http://schemas.microsoft.com/office/drawing/2014/main" id="{A0054357-FBE8-3F6B-6919-AED2F4D5ED45}"/>
                </a:ext>
              </a:extLst>
            </p:cNvPr>
            <p:cNvSpPr txBox="1"/>
            <p:nvPr/>
          </p:nvSpPr>
          <p:spPr>
            <a:xfrm>
              <a:off x="1368562" y="3978234"/>
              <a:ext cx="1784567" cy="369332"/>
            </a:xfrm>
            <a:prstGeom prst="rect">
              <a:avLst/>
            </a:prstGeom>
            <a:noFill/>
          </p:spPr>
          <p:txBody>
            <a:bodyPr wrap="square">
              <a:spAutoFit/>
            </a:bodyPr>
            <a:lstStyle/>
            <a:p>
              <a:pPr algn="ctr">
                <a:spcBef>
                  <a:spcPts val="250"/>
                </a:spcBef>
              </a:pPr>
              <a:r>
                <a:rPr lang="en-CN" altLang="zh-CN" kern="100" dirty="0">
                  <a:solidFill>
                    <a:srgbClr val="FF0000"/>
                  </a:solidFill>
                  <a:latin typeface="Times New Roman" panose="02020603050405020304" pitchFamily="18" charset="0"/>
                </a:rPr>
                <a:t>Contribution</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1</a:t>
              </a:r>
            </a:p>
          </p:txBody>
        </p:sp>
      </p:grpSp>
      <p:grpSp>
        <p:nvGrpSpPr>
          <p:cNvPr id="30" name="Group 29">
            <a:extLst>
              <a:ext uri="{FF2B5EF4-FFF2-40B4-BE49-F238E27FC236}">
                <a16:creationId xmlns:a16="http://schemas.microsoft.com/office/drawing/2014/main" id="{DE9BB0F5-30A6-44E9-4E89-FFFB511573ED}"/>
              </a:ext>
            </a:extLst>
          </p:cNvPr>
          <p:cNvGrpSpPr/>
          <p:nvPr/>
        </p:nvGrpSpPr>
        <p:grpSpPr>
          <a:xfrm>
            <a:off x="3890106" y="4146548"/>
            <a:ext cx="3069248" cy="700649"/>
            <a:chOff x="2709004" y="3277585"/>
            <a:chExt cx="3069248" cy="700649"/>
          </a:xfrm>
        </p:grpSpPr>
        <p:sp>
          <p:nvSpPr>
            <p:cNvPr id="31" name="矩形 16">
              <a:extLst>
                <a:ext uri="{FF2B5EF4-FFF2-40B4-BE49-F238E27FC236}">
                  <a16:creationId xmlns:a16="http://schemas.microsoft.com/office/drawing/2014/main" id="{E633A693-3515-0F63-ED82-64B61CE1C567}"/>
                </a:ext>
              </a:extLst>
            </p:cNvPr>
            <p:cNvSpPr/>
            <p:nvPr/>
          </p:nvSpPr>
          <p:spPr>
            <a:xfrm>
              <a:off x="2709004" y="3281443"/>
              <a:ext cx="1423610" cy="69679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14">
              <a:extLst>
                <a:ext uri="{FF2B5EF4-FFF2-40B4-BE49-F238E27FC236}">
                  <a16:creationId xmlns:a16="http://schemas.microsoft.com/office/drawing/2014/main" id="{7F04EA4C-9C8C-53CF-85E0-D2E3B820D74A}"/>
                </a:ext>
              </a:extLst>
            </p:cNvPr>
            <p:cNvSpPr txBox="1"/>
            <p:nvPr/>
          </p:nvSpPr>
          <p:spPr>
            <a:xfrm>
              <a:off x="3993685" y="3277585"/>
              <a:ext cx="1784567" cy="369332"/>
            </a:xfrm>
            <a:prstGeom prst="rect">
              <a:avLst/>
            </a:prstGeom>
            <a:noFill/>
          </p:spPr>
          <p:txBody>
            <a:bodyPr wrap="square">
              <a:spAutoFit/>
            </a:bodyPr>
            <a:lstStyle/>
            <a:p>
              <a:pPr algn="ctr">
                <a:spcBef>
                  <a:spcPts val="250"/>
                </a:spcBef>
              </a:pPr>
              <a:r>
                <a:rPr lang="en-CN" altLang="zh-CN" kern="100" dirty="0">
                  <a:solidFill>
                    <a:srgbClr val="FF0000"/>
                  </a:solidFill>
                  <a:latin typeface="Times New Roman" panose="02020603050405020304" pitchFamily="18" charset="0"/>
                </a:rPr>
                <a:t>Contribution</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2</a:t>
              </a:r>
            </a:p>
          </p:txBody>
        </p:sp>
      </p:grpSp>
      <p:grpSp>
        <p:nvGrpSpPr>
          <p:cNvPr id="34" name="Group 33">
            <a:extLst>
              <a:ext uri="{FF2B5EF4-FFF2-40B4-BE49-F238E27FC236}">
                <a16:creationId xmlns:a16="http://schemas.microsoft.com/office/drawing/2014/main" id="{DE7A1989-F776-EA5A-B59D-B3352D905A7E}"/>
              </a:ext>
            </a:extLst>
          </p:cNvPr>
          <p:cNvGrpSpPr/>
          <p:nvPr/>
        </p:nvGrpSpPr>
        <p:grpSpPr>
          <a:xfrm>
            <a:off x="6861906" y="4103783"/>
            <a:ext cx="3069248" cy="760493"/>
            <a:chOff x="2709004" y="3217741"/>
            <a:chExt cx="3069248" cy="760493"/>
          </a:xfrm>
        </p:grpSpPr>
        <p:sp>
          <p:nvSpPr>
            <p:cNvPr id="35" name="矩形 16">
              <a:extLst>
                <a:ext uri="{FF2B5EF4-FFF2-40B4-BE49-F238E27FC236}">
                  <a16:creationId xmlns:a16="http://schemas.microsoft.com/office/drawing/2014/main" id="{15F8ACA7-28F1-6313-9E27-8DD4A862770E}"/>
                </a:ext>
              </a:extLst>
            </p:cNvPr>
            <p:cNvSpPr/>
            <p:nvPr/>
          </p:nvSpPr>
          <p:spPr>
            <a:xfrm>
              <a:off x="2709004" y="3281443"/>
              <a:ext cx="1423610" cy="69679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框 14">
              <a:extLst>
                <a:ext uri="{FF2B5EF4-FFF2-40B4-BE49-F238E27FC236}">
                  <a16:creationId xmlns:a16="http://schemas.microsoft.com/office/drawing/2014/main" id="{14F56D0B-3D0F-9AC6-8389-77F9288FE38F}"/>
                </a:ext>
              </a:extLst>
            </p:cNvPr>
            <p:cNvSpPr txBox="1"/>
            <p:nvPr/>
          </p:nvSpPr>
          <p:spPr>
            <a:xfrm>
              <a:off x="3993685" y="3217741"/>
              <a:ext cx="1784567" cy="369332"/>
            </a:xfrm>
            <a:prstGeom prst="rect">
              <a:avLst/>
            </a:prstGeom>
            <a:noFill/>
          </p:spPr>
          <p:txBody>
            <a:bodyPr wrap="square">
              <a:spAutoFit/>
            </a:bodyPr>
            <a:lstStyle/>
            <a:p>
              <a:pPr algn="ctr">
                <a:spcBef>
                  <a:spcPts val="250"/>
                </a:spcBef>
              </a:pPr>
              <a:r>
                <a:rPr lang="en-CN" altLang="zh-CN" kern="100" dirty="0">
                  <a:solidFill>
                    <a:srgbClr val="FF0000"/>
                  </a:solidFill>
                  <a:latin typeface="Times New Roman" panose="02020603050405020304" pitchFamily="18" charset="0"/>
                </a:rPr>
                <a:t>Contribution</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3</a:t>
              </a:r>
            </a:p>
          </p:txBody>
        </p:sp>
      </p:grpSp>
      <p:grpSp>
        <p:nvGrpSpPr>
          <p:cNvPr id="37" name="Group 36">
            <a:extLst>
              <a:ext uri="{FF2B5EF4-FFF2-40B4-BE49-F238E27FC236}">
                <a16:creationId xmlns:a16="http://schemas.microsoft.com/office/drawing/2014/main" id="{536A04BA-E1A6-FEA7-B0D7-FB829CD0482A}"/>
              </a:ext>
            </a:extLst>
          </p:cNvPr>
          <p:cNvGrpSpPr/>
          <p:nvPr/>
        </p:nvGrpSpPr>
        <p:grpSpPr>
          <a:xfrm>
            <a:off x="7993128" y="3223582"/>
            <a:ext cx="3069248" cy="760493"/>
            <a:chOff x="2709004" y="3217741"/>
            <a:chExt cx="3069248" cy="760493"/>
          </a:xfrm>
        </p:grpSpPr>
        <p:sp>
          <p:nvSpPr>
            <p:cNvPr id="38" name="矩形 16">
              <a:extLst>
                <a:ext uri="{FF2B5EF4-FFF2-40B4-BE49-F238E27FC236}">
                  <a16:creationId xmlns:a16="http://schemas.microsoft.com/office/drawing/2014/main" id="{BFA0ECB2-DE66-B865-4E35-8C742A41487D}"/>
                </a:ext>
              </a:extLst>
            </p:cNvPr>
            <p:cNvSpPr/>
            <p:nvPr/>
          </p:nvSpPr>
          <p:spPr>
            <a:xfrm>
              <a:off x="2709004" y="3281443"/>
              <a:ext cx="1423610" cy="69679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文本框 14">
              <a:extLst>
                <a:ext uri="{FF2B5EF4-FFF2-40B4-BE49-F238E27FC236}">
                  <a16:creationId xmlns:a16="http://schemas.microsoft.com/office/drawing/2014/main" id="{35C70E2E-2EDC-2F7E-E96E-74D9BB6528E4}"/>
                </a:ext>
              </a:extLst>
            </p:cNvPr>
            <p:cNvSpPr txBox="1"/>
            <p:nvPr/>
          </p:nvSpPr>
          <p:spPr>
            <a:xfrm>
              <a:off x="3993685" y="3217741"/>
              <a:ext cx="1784567" cy="369332"/>
            </a:xfrm>
            <a:prstGeom prst="rect">
              <a:avLst/>
            </a:prstGeom>
            <a:noFill/>
          </p:spPr>
          <p:txBody>
            <a:bodyPr wrap="square">
              <a:spAutoFit/>
            </a:bodyPr>
            <a:lstStyle/>
            <a:p>
              <a:pPr algn="ctr">
                <a:spcBef>
                  <a:spcPts val="250"/>
                </a:spcBef>
              </a:pPr>
              <a:r>
                <a:rPr lang="en-CN" altLang="zh-CN" kern="100" dirty="0">
                  <a:solidFill>
                    <a:srgbClr val="FF0000"/>
                  </a:solidFill>
                  <a:latin typeface="Times New Roman" panose="02020603050405020304" pitchFamily="18" charset="0"/>
                </a:rPr>
                <a:t>Contribution</a:t>
              </a:r>
              <a:r>
                <a:rPr lang="zh-CN" altLang="en-US" kern="100" dirty="0">
                  <a:solidFill>
                    <a:srgbClr val="FF0000"/>
                  </a:solidFill>
                  <a:latin typeface="Times New Roman" panose="02020603050405020304" pitchFamily="18" charset="0"/>
                </a:rPr>
                <a:t> </a:t>
              </a:r>
              <a:r>
                <a:rPr lang="en-US" altLang="zh-CN" kern="100" dirty="0">
                  <a:solidFill>
                    <a:srgbClr val="FF0000"/>
                  </a:solidFill>
                  <a:latin typeface="Times New Roman" panose="02020603050405020304" pitchFamily="18" charset="0"/>
                </a:rPr>
                <a:t>4</a:t>
              </a:r>
            </a:p>
          </p:txBody>
        </p:sp>
      </p:grpSp>
      <p:grpSp>
        <p:nvGrpSpPr>
          <p:cNvPr id="11" name="Group 10">
            <a:extLst>
              <a:ext uri="{FF2B5EF4-FFF2-40B4-BE49-F238E27FC236}">
                <a16:creationId xmlns:a16="http://schemas.microsoft.com/office/drawing/2014/main" id="{A6FB48AC-86A2-9213-B9BD-394DBD19E196}"/>
              </a:ext>
            </a:extLst>
          </p:cNvPr>
          <p:cNvGrpSpPr/>
          <p:nvPr/>
        </p:nvGrpSpPr>
        <p:grpSpPr>
          <a:xfrm>
            <a:off x="1331256" y="690902"/>
            <a:ext cx="868965" cy="107163"/>
            <a:chOff x="1668433" y="433529"/>
            <a:chExt cx="868965" cy="107163"/>
          </a:xfrm>
        </p:grpSpPr>
        <p:sp>
          <p:nvSpPr>
            <p:cNvPr id="12" name="Oval 11">
              <a:extLst>
                <a:ext uri="{FF2B5EF4-FFF2-40B4-BE49-F238E27FC236}">
                  <a16:creationId xmlns:a16="http://schemas.microsoft.com/office/drawing/2014/main" id="{FA7145D2-1321-4255-AD14-01505BFD1DF3}"/>
                </a:ext>
              </a:extLst>
            </p:cNvPr>
            <p:cNvSpPr/>
            <p:nvPr/>
          </p:nvSpPr>
          <p:spPr>
            <a:xfrm>
              <a:off x="1668433" y="433529"/>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12005534-96BF-C004-1A73-280038055D7E}"/>
                </a:ext>
              </a:extLst>
            </p:cNvPr>
            <p:cNvSpPr/>
            <p:nvPr/>
          </p:nvSpPr>
          <p:spPr>
            <a:xfrm>
              <a:off x="1934404" y="438057"/>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FFEE12DC-A412-9D67-6803-CA84E0B19098}"/>
                </a:ext>
              </a:extLst>
            </p:cNvPr>
            <p:cNvSpPr/>
            <p:nvPr/>
          </p:nvSpPr>
          <p:spPr>
            <a:xfrm>
              <a:off x="2176610" y="438526"/>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9A0A6554-78B2-E1AF-4C41-C0921DA98333}"/>
                </a:ext>
              </a:extLst>
            </p:cNvPr>
            <p:cNvSpPr/>
            <p:nvPr/>
          </p:nvSpPr>
          <p:spPr>
            <a:xfrm>
              <a:off x="2435232" y="438057"/>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grpSp>
      <p:pic>
        <p:nvPicPr>
          <p:cNvPr id="17" name="Picture 16">
            <a:extLst>
              <a:ext uri="{FF2B5EF4-FFF2-40B4-BE49-F238E27FC236}">
                <a16:creationId xmlns:a16="http://schemas.microsoft.com/office/drawing/2014/main" id="{0A981EBC-BAE3-AE46-6D67-FF35CA16DDC8}"/>
              </a:ext>
            </a:extLst>
          </p:cNvPr>
          <p:cNvPicPr>
            <a:picLocks noChangeAspect="1"/>
          </p:cNvPicPr>
          <p:nvPr/>
        </p:nvPicPr>
        <p:blipFill>
          <a:blip r:embed="rId4">
            <a:extLst>
              <a:ext uri="{28A0092B-C50C-407E-A947-70E740481C1C}">
                <a14:useLocalDpi xmlns:a14="http://schemas.microsoft.com/office/drawing/2010/main"/>
              </a:ext>
            </a:extLst>
          </a:blip>
          <a:srcRect l="-3" r="81249"/>
          <a:stretch/>
        </p:blipFill>
        <p:spPr>
          <a:xfrm>
            <a:off x="0" y="112044"/>
            <a:ext cx="629392" cy="717897"/>
          </a:xfrm>
          <a:prstGeom prst="rect">
            <a:avLst/>
          </a:prstGeom>
        </p:spPr>
      </p:pic>
      <p:sp>
        <p:nvSpPr>
          <p:cNvPr id="18" name="矩形 22">
            <a:extLst>
              <a:ext uri="{FF2B5EF4-FFF2-40B4-BE49-F238E27FC236}">
                <a16:creationId xmlns:a16="http://schemas.microsoft.com/office/drawing/2014/main" id="{80AA5140-4F91-CB50-CD59-BCB513BDD45B}"/>
              </a:ext>
            </a:extLst>
          </p:cNvPr>
          <p:cNvSpPr/>
          <p:nvPr/>
        </p:nvSpPr>
        <p:spPr>
          <a:xfrm>
            <a:off x="3002674" y="137715"/>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矩形 23">
            <a:extLst>
              <a:ext uri="{FF2B5EF4-FFF2-40B4-BE49-F238E27FC236}">
                <a16:creationId xmlns:a16="http://schemas.microsoft.com/office/drawing/2014/main" id="{E6D6E273-7CEE-3075-4E7E-05353A82D0D4}"/>
              </a:ext>
            </a:extLst>
          </p:cNvPr>
          <p:cNvSpPr/>
          <p:nvPr/>
        </p:nvSpPr>
        <p:spPr>
          <a:xfrm>
            <a:off x="3138564" y="137715"/>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Rounded Rectangle 19">
            <a:extLst>
              <a:ext uri="{FF2B5EF4-FFF2-40B4-BE49-F238E27FC236}">
                <a16:creationId xmlns:a16="http://schemas.microsoft.com/office/drawing/2014/main" id="{FD339C0A-78C4-09F7-C351-BB03A7E22ACF}"/>
              </a:ext>
            </a:extLst>
          </p:cNvPr>
          <p:cNvSpPr/>
          <p:nvPr/>
        </p:nvSpPr>
        <p:spPr>
          <a:xfrm>
            <a:off x="607851" y="168985"/>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Background</a:t>
            </a:r>
          </a:p>
        </p:txBody>
      </p:sp>
      <p:sp>
        <p:nvSpPr>
          <p:cNvPr id="21" name="Rounded Rectangle 20">
            <a:extLst>
              <a:ext uri="{FF2B5EF4-FFF2-40B4-BE49-F238E27FC236}">
                <a16:creationId xmlns:a16="http://schemas.microsoft.com/office/drawing/2014/main" id="{39AC4E11-5D4E-81FA-4687-4989889DEDD8}"/>
              </a:ext>
            </a:extLst>
          </p:cNvPr>
          <p:cNvSpPr/>
          <p:nvPr/>
        </p:nvSpPr>
        <p:spPr>
          <a:xfrm>
            <a:off x="3372262" y="168985"/>
            <a:ext cx="9840316"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2800" b="1" dirty="0">
                <a:solidFill>
                  <a:srgbClr val="000000"/>
                </a:solidFill>
                <a:effectLst/>
                <a:latin typeface="Times New Roman" panose="02020603050405020304" pitchFamily="18" charset="0"/>
              </a:rPr>
              <a:t>Research Gaps and Contributions</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Contributions</a:t>
            </a:r>
            <a:endParaRPr lang="en-US" sz="2800" b="1"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3791356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C8E2664-A980-3548-A23A-C60537EC0D7B}"/>
              </a:ext>
            </a:extLst>
          </p:cNvPr>
          <p:cNvSpPr>
            <a:spLocks noGrp="1"/>
          </p:cNvSpPr>
          <p:nvPr>
            <p:ph type="dt" sz="half" idx="10"/>
          </p:nvPr>
        </p:nvSpPr>
        <p:spPr>
          <a:xfrm>
            <a:off x="838200" y="6439535"/>
            <a:ext cx="2743200" cy="365125"/>
          </a:xfrm>
        </p:spPr>
        <p:txBody>
          <a:bodyPr/>
          <a:lstStyle/>
          <a:p>
            <a:fld id="{D3A1A347-F4C9-7548-BC25-9765DD9D7D14}"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198DC832-3C0D-0445-99C9-1040ED8D6EAC}"/>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91DB88E-0A37-6440-A9E9-39399CF605C6}"/>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7</a:t>
            </a:fld>
            <a:endParaRPr lang="zh-CN" altLang="en-US"/>
          </a:p>
        </p:txBody>
      </p:sp>
      <p:pic>
        <p:nvPicPr>
          <p:cNvPr id="12" name="Picture 6">
            <a:extLst>
              <a:ext uri="{FF2B5EF4-FFF2-40B4-BE49-F238E27FC236}">
                <a16:creationId xmlns:a16="http://schemas.microsoft.com/office/drawing/2014/main" id="{998BC336-42E6-5341-B3C8-B76DED2303C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0319"/>
            <a:ext cx="3356173" cy="717897"/>
          </a:xfrm>
          <a:prstGeom prst="rect">
            <a:avLst/>
          </a:prstGeom>
        </p:spPr>
      </p:pic>
      <p:sp>
        <p:nvSpPr>
          <p:cNvPr id="13" name="Rectangle 6">
            <a:extLst>
              <a:ext uri="{FF2B5EF4-FFF2-40B4-BE49-F238E27FC236}">
                <a16:creationId xmlns:a16="http://schemas.microsoft.com/office/drawing/2014/main" id="{F0E2F01F-71DE-FE4D-A7C4-16F7A278330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文本框 13">
            <a:extLst>
              <a:ext uri="{FF2B5EF4-FFF2-40B4-BE49-F238E27FC236}">
                <a16:creationId xmlns:a16="http://schemas.microsoft.com/office/drawing/2014/main" id="{FD491FEE-DB54-1E45-9F4E-6AA9203541F4}"/>
              </a:ext>
            </a:extLst>
          </p:cNvPr>
          <p:cNvSpPr txBox="1"/>
          <p:nvPr/>
        </p:nvSpPr>
        <p:spPr>
          <a:xfrm>
            <a:off x="404774" y="796808"/>
            <a:ext cx="11382452" cy="707886"/>
          </a:xfrm>
          <a:prstGeom prst="rect">
            <a:avLst/>
          </a:prstGeom>
          <a:noFill/>
        </p:spPr>
        <p:txBody>
          <a:bodyPr wrap="square" rtlCol="0">
            <a:spAutoFit/>
          </a:bodyPr>
          <a:lstStyle/>
          <a:p>
            <a:pPr indent="0" algn="ctr">
              <a:spcBef>
                <a:spcPts val="0"/>
              </a:spcBef>
              <a:spcAft>
                <a:spcPts val="0"/>
              </a:spcAft>
              <a:buNone/>
            </a:pPr>
            <a:r>
              <a:rPr lang="en-US" altLang="zh-CN" sz="4000" b="1" dirty="0">
                <a:solidFill>
                  <a:srgbClr val="010044"/>
                </a:solidFill>
                <a:latin typeface="Times New Roman Bold" panose="02020603050405020304" charset="0"/>
                <a:ea typeface="+mj-ea"/>
                <a:cs typeface="Times New Roman Bold" panose="02020603050405020304" charset="0"/>
                <a:sym typeface="+mn-ea"/>
              </a:rPr>
              <a:t>Part 2 –</a:t>
            </a:r>
            <a:r>
              <a:rPr lang="zh-CN" altLang="en-US" sz="4000" b="1" dirty="0">
                <a:solidFill>
                  <a:srgbClr val="010044"/>
                </a:solidFill>
                <a:latin typeface="Times New Roman Bold" panose="02020603050405020304" charset="0"/>
                <a:ea typeface="+mj-ea"/>
                <a:cs typeface="Times New Roman Bold" panose="02020603050405020304" charset="0"/>
                <a:sym typeface="+mn-ea"/>
              </a:rPr>
              <a:t> </a:t>
            </a:r>
            <a:r>
              <a:rPr lang="en-US" altLang="zh-CN" sz="4000" b="1" dirty="0">
                <a:latin typeface="Times New Roman Bold" panose="02020603050405020304" charset="0"/>
                <a:cs typeface="Times New Roman Bold" panose="02020603050405020304" charset="0"/>
                <a:sym typeface="+mn-ea"/>
              </a:rPr>
              <a:t>Proposed Methods</a:t>
            </a:r>
            <a:endParaRPr lang="en-US" altLang="zh-CN" sz="4000" b="1" dirty="0">
              <a:solidFill>
                <a:srgbClr val="010044"/>
              </a:solidFill>
              <a:latin typeface="Times New Roman Bold" panose="02020603050405020304" charset="0"/>
              <a:ea typeface="+mj-ea"/>
              <a:cs typeface="Times New Roman Bold" panose="02020603050405020304" charset="0"/>
              <a:sym typeface="+mn-ea"/>
            </a:endParaRPr>
          </a:p>
        </p:txBody>
      </p:sp>
      <p:pic>
        <p:nvPicPr>
          <p:cNvPr id="2" name="Picture 1">
            <a:extLst>
              <a:ext uri="{FF2B5EF4-FFF2-40B4-BE49-F238E27FC236}">
                <a16:creationId xmlns:a16="http://schemas.microsoft.com/office/drawing/2014/main" id="{DBA05F4D-C196-3817-550C-C5ECB6F44AE2}"/>
              </a:ext>
            </a:extLst>
          </p:cNvPr>
          <p:cNvPicPr>
            <a:picLocks noChangeAspect="1"/>
          </p:cNvPicPr>
          <p:nvPr/>
        </p:nvPicPr>
        <p:blipFill>
          <a:blip r:embed="rId4"/>
          <a:stretch>
            <a:fillRect/>
          </a:stretch>
        </p:blipFill>
        <p:spPr>
          <a:xfrm>
            <a:off x="2524402" y="1745241"/>
            <a:ext cx="7143195" cy="4622430"/>
          </a:xfrm>
          <a:prstGeom prst="rect">
            <a:avLst/>
          </a:prstGeom>
        </p:spPr>
      </p:pic>
      <p:sp>
        <p:nvSpPr>
          <p:cNvPr id="3" name="矩形 16">
            <a:extLst>
              <a:ext uri="{FF2B5EF4-FFF2-40B4-BE49-F238E27FC236}">
                <a16:creationId xmlns:a16="http://schemas.microsoft.com/office/drawing/2014/main" id="{A075F1F5-28B2-35F3-F587-CD59DC3EF821}"/>
              </a:ext>
            </a:extLst>
          </p:cNvPr>
          <p:cNvSpPr/>
          <p:nvPr/>
        </p:nvSpPr>
        <p:spPr>
          <a:xfrm>
            <a:off x="3450267" y="3697611"/>
            <a:ext cx="1176665" cy="57592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653524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C8E2664-A980-3548-A23A-C60537EC0D7B}"/>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198DC832-3C0D-0445-99C9-1040ED8D6EAC}"/>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291DB88E-0A37-6440-A9E9-39399CF605C6}"/>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8</a:t>
            </a:fld>
            <a:endParaRPr lang="zh-CN" altLang="en-US"/>
          </a:p>
        </p:txBody>
      </p:sp>
      <p:sp>
        <p:nvSpPr>
          <p:cNvPr id="13" name="Rectangle 6">
            <a:extLst>
              <a:ext uri="{FF2B5EF4-FFF2-40B4-BE49-F238E27FC236}">
                <a16:creationId xmlns:a16="http://schemas.microsoft.com/office/drawing/2014/main" id="{F0E2F01F-71DE-FE4D-A7C4-16F7A2783304}"/>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E7CBC694-4E03-D54B-9097-BB6BBF2BDD3E}"/>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51DD290A-D861-1E0D-FBE7-98F9DB85B4D9}"/>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9F60AD77-C3C2-55C7-2996-7881BB1B16DA}"/>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782D256F-05C0-9D9C-DD87-6693B4FEEDFD}"/>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C7A92ECD-10C6-E9DC-8DE6-015C838B21CB}"/>
                </a:ext>
              </a:extLst>
            </p:cNvPr>
            <p:cNvSpPr/>
            <p:nvPr/>
          </p:nvSpPr>
          <p:spPr>
            <a:xfrm>
              <a:off x="6952968" y="682117"/>
              <a:ext cx="102166" cy="102166"/>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9E4507ED-4F4F-DAFB-5B23-4B9FCD564BBE}"/>
                </a:ext>
              </a:extLst>
            </p:cNvPr>
            <p:cNvSpPr/>
            <p:nvPr/>
          </p:nvSpPr>
          <p:spPr>
            <a:xfrm>
              <a:off x="7218939"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Oval 14">
              <a:extLst>
                <a:ext uri="{FF2B5EF4-FFF2-40B4-BE49-F238E27FC236}">
                  <a16:creationId xmlns:a16="http://schemas.microsoft.com/office/drawing/2014/main" id="{8F7EAE61-5CB4-4DE3-036A-24A79B5F4C73}"/>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99DDF143-75DC-5D41-D6E5-27550BEB65FE}"/>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12" name="矩形 32">
            <a:extLst>
              <a:ext uri="{FF2B5EF4-FFF2-40B4-BE49-F238E27FC236}">
                <a16:creationId xmlns:a16="http://schemas.microsoft.com/office/drawing/2014/main" id="{A647C528-C27B-572B-A7A0-63175650FB1D}"/>
              </a:ext>
            </a:extLst>
          </p:cNvPr>
          <p:cNvSpPr/>
          <p:nvPr/>
        </p:nvSpPr>
        <p:spPr>
          <a:xfrm>
            <a:off x="5212945" y="1022465"/>
            <a:ext cx="45719" cy="5046478"/>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矩形 16">
            <a:extLst>
              <a:ext uri="{FF2B5EF4-FFF2-40B4-BE49-F238E27FC236}">
                <a16:creationId xmlns:a16="http://schemas.microsoft.com/office/drawing/2014/main" id="{7AC8DCE4-3E41-2E0B-B4B5-12C43DA63583}"/>
              </a:ext>
            </a:extLst>
          </p:cNvPr>
          <p:cNvSpPr/>
          <p:nvPr/>
        </p:nvSpPr>
        <p:spPr>
          <a:xfrm>
            <a:off x="92108" y="6136936"/>
            <a:ext cx="12192000"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0" dirty="0">
                <a:solidFill>
                  <a:schemeClr val="tx1">
                    <a:lumMod val="50000"/>
                    <a:lumOff val="50000"/>
                  </a:schemeClr>
                </a:solidFill>
                <a:latin typeface="Helvetica" pitchFamily="2" charset="0"/>
              </a:rPr>
              <a:t>[1] J. Chen, D. Zhang, Z. Wu, F. Zhou, Q. Sun, and Y. Chen, “Contactless electrocardiogram monitoring with millimeter wave radar,” IEEE</a:t>
            </a:r>
            <a:r>
              <a:rPr lang="zh-CN" altLang="en-US" sz="1000" dirty="0">
                <a:solidFill>
                  <a:schemeClr val="tx1">
                    <a:lumMod val="50000"/>
                    <a:lumOff val="50000"/>
                  </a:schemeClr>
                </a:solidFill>
                <a:latin typeface="Helvetica" pitchFamily="2" charset="0"/>
              </a:rPr>
              <a:t> </a:t>
            </a:r>
            <a:r>
              <a:rPr lang="en-US" altLang="zh-CN" sz="1000" dirty="0">
                <a:solidFill>
                  <a:schemeClr val="tx1">
                    <a:lumMod val="50000"/>
                    <a:lumOff val="50000"/>
                  </a:schemeClr>
                </a:solidFill>
                <a:latin typeface="Helvetica" pitchFamily="2" charset="0"/>
              </a:rPr>
              <a:t>Transactions on Mobile Computing, Dec. 2022.</a:t>
            </a:r>
          </a:p>
          <a:p>
            <a:r>
              <a:rPr lang="en-US" altLang="zh-CN" sz="1000" dirty="0">
                <a:solidFill>
                  <a:schemeClr val="tx1">
                    <a:lumMod val="50000"/>
                    <a:lumOff val="50000"/>
                  </a:schemeClr>
                </a:solidFill>
                <a:effectLst/>
                <a:latin typeface="Helvetica" pitchFamily="2" charset="0"/>
              </a:rPr>
              <a:t>[2]</a:t>
            </a:r>
            <a:r>
              <a:rPr lang="zh-CN" altLang="en-US" sz="1000" dirty="0">
                <a:solidFill>
                  <a:schemeClr val="tx1">
                    <a:lumMod val="50000"/>
                    <a:lumOff val="50000"/>
                  </a:schemeClr>
                </a:solidFill>
                <a:effectLst/>
                <a:latin typeface="Helvetica" pitchFamily="2" charset="0"/>
              </a:rPr>
              <a:t> </a:t>
            </a:r>
            <a:r>
              <a:rPr lang="en-US" altLang="zh-CN" sz="1000" dirty="0">
                <a:solidFill>
                  <a:schemeClr val="tx1">
                    <a:lumMod val="50000"/>
                    <a:lumOff val="50000"/>
                  </a:schemeClr>
                </a:solidFill>
                <a:effectLst/>
                <a:latin typeface="Helvetica" pitchFamily="2" charset="0"/>
              </a:rPr>
              <a:t>J. Liu, J. Wang, Q. Gao, X. Li, M. Pan, and Y. Fang, “Diversity-enhanced</a:t>
            </a:r>
            <a:r>
              <a:rPr lang="zh-CN" altLang="en-US" sz="1000" dirty="0">
                <a:solidFill>
                  <a:schemeClr val="tx1">
                    <a:lumMod val="50000"/>
                    <a:lumOff val="50000"/>
                  </a:schemeClr>
                </a:solidFill>
                <a:effectLst/>
                <a:latin typeface="Helvetica" pitchFamily="2" charset="0"/>
              </a:rPr>
              <a:t> </a:t>
            </a:r>
            <a:r>
              <a:rPr lang="en-US" altLang="zh-CN" sz="1000" dirty="0">
                <a:solidFill>
                  <a:schemeClr val="tx1">
                    <a:lumMod val="50000"/>
                    <a:lumOff val="50000"/>
                  </a:schemeClr>
                </a:solidFill>
                <a:effectLst/>
                <a:latin typeface="Helvetica" pitchFamily="2" charset="0"/>
              </a:rPr>
              <a:t>robust device-free vital signs monitoring using </a:t>
            </a:r>
            <a:r>
              <a:rPr lang="en-US" altLang="zh-CN" sz="1000" dirty="0" err="1">
                <a:solidFill>
                  <a:schemeClr val="tx1">
                    <a:lumMod val="50000"/>
                    <a:lumOff val="50000"/>
                  </a:schemeClr>
                </a:solidFill>
                <a:effectLst/>
                <a:latin typeface="Helvetica" pitchFamily="2" charset="0"/>
              </a:rPr>
              <a:t>mmWave</a:t>
            </a:r>
            <a:r>
              <a:rPr lang="en-US" altLang="zh-CN" sz="1000" dirty="0">
                <a:solidFill>
                  <a:schemeClr val="tx1">
                    <a:lumMod val="50000"/>
                    <a:lumOff val="50000"/>
                  </a:schemeClr>
                </a:solidFill>
                <a:effectLst/>
                <a:latin typeface="Helvetica" pitchFamily="2" charset="0"/>
              </a:rPr>
              <a:t> signals,” IEEE</a:t>
            </a:r>
            <a:r>
              <a:rPr lang="zh-CN" altLang="en-US" sz="1000" dirty="0">
                <a:solidFill>
                  <a:schemeClr val="tx1">
                    <a:lumMod val="50000"/>
                    <a:lumOff val="50000"/>
                  </a:schemeClr>
                </a:solidFill>
                <a:effectLst/>
                <a:latin typeface="Helvetica" pitchFamily="2" charset="0"/>
              </a:rPr>
              <a:t> </a:t>
            </a:r>
            <a:r>
              <a:rPr lang="en-US" altLang="zh-CN" sz="1000" dirty="0">
                <a:solidFill>
                  <a:schemeClr val="tx1">
                    <a:lumMod val="50000"/>
                    <a:lumOff val="50000"/>
                  </a:schemeClr>
                </a:solidFill>
                <a:effectLst/>
                <a:latin typeface="Helvetica" pitchFamily="2" charset="0"/>
              </a:rPr>
              <a:t>Transactions on Mobile Computing, Jun. 2024.</a:t>
            </a:r>
            <a:endParaRPr lang="en" altLang="zh-CN" sz="1000" dirty="0">
              <a:solidFill>
                <a:schemeClr val="tx1">
                  <a:lumMod val="50000"/>
                  <a:lumOff val="50000"/>
                </a:schemeClr>
              </a:solidFill>
              <a:effectLst/>
              <a:latin typeface="Helvetica" pitchFamily="2" charset="0"/>
            </a:endParaRPr>
          </a:p>
        </p:txBody>
      </p:sp>
      <p:sp>
        <p:nvSpPr>
          <p:cNvPr id="24" name="文本框 14">
            <a:extLst>
              <a:ext uri="{FF2B5EF4-FFF2-40B4-BE49-F238E27FC236}">
                <a16:creationId xmlns:a16="http://schemas.microsoft.com/office/drawing/2014/main" id="{60F8E7B7-E654-886C-D7CB-232184A9A534}"/>
              </a:ext>
            </a:extLst>
          </p:cNvPr>
          <p:cNvSpPr txBox="1"/>
          <p:nvPr/>
        </p:nvSpPr>
        <p:spPr>
          <a:xfrm>
            <a:off x="92108" y="4173122"/>
            <a:ext cx="5467860" cy="181992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250"/>
              </a:spcBef>
            </a:pPr>
            <a:r>
              <a:rPr lang="en-US" altLang="zh-CN" b="1" kern="100" dirty="0">
                <a:latin typeface="Times New Roman" panose="02020603050405020304" pitchFamily="18" charset="0"/>
              </a:rPr>
              <a:t>Limitations:</a:t>
            </a:r>
          </a:p>
          <a:p>
            <a:pPr marL="457200" indent="-457200" algn="just">
              <a:lnSpc>
                <a:spcPct val="150000"/>
              </a:lnSpc>
              <a:spcBef>
                <a:spcPts val="250"/>
              </a:spcBef>
              <a:buAutoNum type="arabicPeriod"/>
            </a:pPr>
            <a:r>
              <a:rPr lang="en-US" altLang="zh-CN" kern="100" dirty="0">
                <a:latin typeface="Times New Roman" panose="02020603050405020304" pitchFamily="18" charset="0"/>
              </a:rPr>
              <a:t>Time</a:t>
            </a:r>
            <a:r>
              <a:rPr lang="zh-CN" altLang="en-US" kern="100" dirty="0">
                <a:latin typeface="Times New Roman" panose="02020603050405020304" pitchFamily="18" charset="0"/>
              </a:rPr>
              <a:t> </a:t>
            </a:r>
            <a:r>
              <a:rPr lang="en-US" altLang="zh-CN" kern="100" dirty="0">
                <a:latin typeface="Times New Roman" panose="02020603050405020304" pitchFamily="18" charset="0"/>
              </a:rPr>
              <a:t>consuming</a:t>
            </a:r>
          </a:p>
          <a:p>
            <a:pPr marL="457200" indent="-457200" algn="just">
              <a:lnSpc>
                <a:spcPct val="150000"/>
              </a:lnSpc>
              <a:spcBef>
                <a:spcPts val="250"/>
              </a:spcBef>
              <a:buAutoNum type="arabicPeriod"/>
            </a:pPr>
            <a:r>
              <a:rPr lang="en-US" altLang="zh-CN" kern="100" dirty="0">
                <a:latin typeface="Times New Roman" panose="02020603050405020304" pitchFamily="18" charset="0"/>
              </a:rPr>
              <a:t>Rely</a:t>
            </a:r>
            <a:r>
              <a:rPr lang="zh-CN" altLang="en-US" kern="100" dirty="0">
                <a:latin typeface="Times New Roman" panose="02020603050405020304" pitchFamily="18" charset="0"/>
              </a:rPr>
              <a:t> </a:t>
            </a:r>
            <a:r>
              <a:rPr lang="en-US" altLang="zh-CN" kern="100" dirty="0">
                <a:latin typeface="Times New Roman" panose="02020603050405020304" pitchFamily="18" charset="0"/>
              </a:rPr>
              <a:t>on</a:t>
            </a:r>
            <a:r>
              <a:rPr lang="zh-CN" altLang="en-US" kern="100" dirty="0">
                <a:latin typeface="Times New Roman" panose="02020603050405020304" pitchFamily="18" charset="0"/>
              </a:rPr>
              <a:t> </a:t>
            </a:r>
            <a:r>
              <a:rPr lang="en-US" altLang="zh-CN" kern="100" dirty="0">
                <a:latin typeface="Times New Roman" panose="02020603050405020304" pitchFamily="18" charset="0"/>
              </a:rPr>
              <a:t>precise</a:t>
            </a:r>
            <a:r>
              <a:rPr lang="zh-CN" altLang="en-US" kern="100" dirty="0">
                <a:latin typeface="Times New Roman" panose="02020603050405020304" pitchFamily="18" charset="0"/>
              </a:rPr>
              <a:t> </a:t>
            </a:r>
            <a:r>
              <a:rPr lang="en-US" altLang="zh-CN" kern="100" dirty="0">
                <a:latin typeface="Times New Roman" panose="02020603050405020304" pitchFamily="18" charset="0"/>
              </a:rPr>
              <a:t>body</a:t>
            </a:r>
            <a:r>
              <a:rPr lang="zh-CN" altLang="en-US" kern="100" dirty="0">
                <a:latin typeface="Times New Roman" panose="02020603050405020304" pitchFamily="18" charset="0"/>
              </a:rPr>
              <a:t> </a:t>
            </a:r>
            <a:r>
              <a:rPr lang="en-US" altLang="zh-CN" kern="100" dirty="0">
                <a:latin typeface="Times New Roman" panose="02020603050405020304" pitchFamily="18" charset="0"/>
              </a:rPr>
              <a:t>localization</a:t>
            </a:r>
          </a:p>
          <a:p>
            <a:pPr marL="457200" indent="-457200" algn="just">
              <a:lnSpc>
                <a:spcPct val="150000"/>
              </a:lnSpc>
              <a:spcBef>
                <a:spcPts val="250"/>
              </a:spcBef>
              <a:buAutoNum type="arabicPeriod"/>
            </a:pPr>
            <a:r>
              <a:rPr lang="en-US" altLang="zh-CN" kern="100" dirty="0">
                <a:latin typeface="Times New Roman" panose="02020603050405020304" pitchFamily="18" charset="0"/>
              </a:rPr>
              <a:t>Not</a:t>
            </a:r>
            <a:r>
              <a:rPr lang="zh-CN" altLang="en-US" kern="100" dirty="0">
                <a:latin typeface="Times New Roman" panose="02020603050405020304" pitchFamily="18" charset="0"/>
              </a:rPr>
              <a:t> </a:t>
            </a:r>
            <a:r>
              <a:rPr lang="en-US" altLang="zh-CN" kern="100" dirty="0">
                <a:latin typeface="Times New Roman" panose="02020603050405020304" pitchFamily="18" charset="0"/>
              </a:rPr>
              <a:t>suitable</a:t>
            </a:r>
            <a:r>
              <a:rPr lang="zh-CN" altLang="en-US" kern="100" dirty="0">
                <a:latin typeface="Times New Roman" panose="02020603050405020304" pitchFamily="18" charset="0"/>
              </a:rPr>
              <a:t> </a:t>
            </a:r>
            <a:r>
              <a:rPr lang="en-US" altLang="zh-CN" kern="100" dirty="0">
                <a:latin typeface="Times New Roman" panose="02020603050405020304" pitchFamily="18" charset="0"/>
              </a:rPr>
              <a:t>for</a:t>
            </a:r>
            <a:r>
              <a:rPr lang="zh-CN" altLang="en-US" kern="100" dirty="0">
                <a:latin typeface="Times New Roman" panose="02020603050405020304" pitchFamily="18" charset="0"/>
              </a:rPr>
              <a:t> </a:t>
            </a:r>
            <a:r>
              <a:rPr lang="en-US" altLang="zh-CN" kern="100" dirty="0">
                <a:latin typeface="Times New Roman" panose="02020603050405020304" pitchFamily="18" charset="0"/>
              </a:rPr>
              <a:t>long</a:t>
            </a:r>
            <a:r>
              <a:rPr lang="zh-CN" altLang="en-US" kern="100" dirty="0">
                <a:latin typeface="Times New Roman" panose="02020603050405020304" pitchFamily="18" charset="0"/>
              </a:rPr>
              <a:t> </a:t>
            </a:r>
            <a:r>
              <a:rPr lang="en-US" altLang="zh-CN" kern="100" dirty="0">
                <a:latin typeface="Times New Roman" panose="02020603050405020304" pitchFamily="18" charset="0"/>
              </a:rPr>
              <a:t>distance</a:t>
            </a:r>
          </a:p>
        </p:txBody>
      </p:sp>
      <p:sp>
        <p:nvSpPr>
          <p:cNvPr id="25" name="文本框 14">
            <a:extLst>
              <a:ext uri="{FF2B5EF4-FFF2-40B4-BE49-F238E27FC236}">
                <a16:creationId xmlns:a16="http://schemas.microsoft.com/office/drawing/2014/main" id="{FD4B825D-8AB3-45CE-98A9-F013E9B6162B}"/>
              </a:ext>
            </a:extLst>
          </p:cNvPr>
          <p:cNvSpPr txBox="1"/>
          <p:nvPr/>
        </p:nvSpPr>
        <p:spPr>
          <a:xfrm>
            <a:off x="5593935" y="4172762"/>
            <a:ext cx="6598065" cy="181992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250"/>
              </a:spcBef>
            </a:pPr>
            <a:r>
              <a:rPr lang="en-US" altLang="zh-CN" b="1" kern="100" dirty="0">
                <a:latin typeface="Times New Roman" panose="02020603050405020304" pitchFamily="18" charset="0"/>
              </a:rPr>
              <a:t>Limitations:</a:t>
            </a:r>
          </a:p>
          <a:p>
            <a:pPr marL="457200" indent="-457200" algn="just">
              <a:lnSpc>
                <a:spcPct val="150000"/>
              </a:lnSpc>
              <a:spcBef>
                <a:spcPts val="250"/>
              </a:spcBef>
              <a:buAutoNum type="arabicPeriod"/>
            </a:pPr>
            <a:r>
              <a:rPr lang="en-US" altLang="zh-CN" kern="100" dirty="0">
                <a:latin typeface="Times New Roman" panose="02020603050405020304" pitchFamily="18" charset="0"/>
              </a:rPr>
              <a:t>Rely</a:t>
            </a:r>
            <a:r>
              <a:rPr lang="zh-CN" altLang="en-US" kern="100" dirty="0">
                <a:latin typeface="Times New Roman" panose="02020603050405020304" pitchFamily="18" charset="0"/>
              </a:rPr>
              <a:t> </a:t>
            </a:r>
            <a:r>
              <a:rPr lang="en-US" altLang="zh-CN" kern="100" dirty="0">
                <a:latin typeface="Times New Roman" panose="02020603050405020304" pitchFamily="18" charset="0"/>
              </a:rPr>
              <a:t>on</a:t>
            </a:r>
            <a:r>
              <a:rPr lang="zh-CN" altLang="en-US" kern="100" dirty="0">
                <a:latin typeface="Times New Roman" panose="02020603050405020304" pitchFamily="18" charset="0"/>
              </a:rPr>
              <a:t> </a:t>
            </a:r>
            <a:r>
              <a:rPr lang="en-US" altLang="zh-CN" kern="100" dirty="0">
                <a:latin typeface="Times New Roman" panose="02020603050405020304" pitchFamily="18" charset="0"/>
              </a:rPr>
              <a:t>precise</a:t>
            </a:r>
            <a:r>
              <a:rPr lang="zh-CN" altLang="en-US" kern="100" dirty="0">
                <a:latin typeface="Times New Roman" panose="02020603050405020304" pitchFamily="18" charset="0"/>
              </a:rPr>
              <a:t> </a:t>
            </a:r>
            <a:r>
              <a:rPr lang="en-US" altLang="zh-CN" kern="100" dirty="0">
                <a:latin typeface="Times New Roman" panose="02020603050405020304" pitchFamily="18" charset="0"/>
              </a:rPr>
              <a:t>body</a:t>
            </a:r>
            <a:r>
              <a:rPr lang="zh-CN" altLang="en-US" kern="100" dirty="0">
                <a:latin typeface="Times New Roman" panose="02020603050405020304" pitchFamily="18" charset="0"/>
              </a:rPr>
              <a:t> </a:t>
            </a:r>
            <a:r>
              <a:rPr lang="en-US" altLang="zh-CN" kern="100" dirty="0">
                <a:latin typeface="Times New Roman" panose="02020603050405020304" pitchFamily="18" charset="0"/>
              </a:rPr>
              <a:t>localization</a:t>
            </a:r>
          </a:p>
          <a:p>
            <a:pPr marL="457200" indent="-457200" algn="just">
              <a:lnSpc>
                <a:spcPct val="150000"/>
              </a:lnSpc>
              <a:spcBef>
                <a:spcPts val="250"/>
              </a:spcBef>
              <a:buAutoNum type="arabicPeriod"/>
            </a:pPr>
            <a:r>
              <a:rPr lang="en-US" altLang="zh-CN" kern="100" dirty="0">
                <a:latin typeface="Times New Roman" panose="02020603050405020304" pitchFamily="18" charset="0"/>
              </a:rPr>
              <a:t>Could</a:t>
            </a:r>
            <a:r>
              <a:rPr lang="zh-CN" altLang="en-US" kern="100" dirty="0">
                <a:latin typeface="Times New Roman" panose="02020603050405020304" pitchFamily="18" charset="0"/>
              </a:rPr>
              <a:t> </a:t>
            </a:r>
            <a:r>
              <a:rPr lang="en-US" altLang="zh-CN" kern="100" dirty="0">
                <a:latin typeface="Times New Roman" panose="02020603050405020304" pitchFamily="18" charset="0"/>
              </a:rPr>
              <a:t>amplify</a:t>
            </a:r>
            <a:r>
              <a:rPr lang="zh-CN" altLang="en-US" kern="100" dirty="0">
                <a:latin typeface="Times New Roman" panose="02020603050405020304" pitchFamily="18" charset="0"/>
              </a:rPr>
              <a:t> </a:t>
            </a:r>
            <a:r>
              <a:rPr lang="en-US" altLang="zh-CN" kern="100" dirty="0">
                <a:latin typeface="Times New Roman" panose="02020603050405020304" pitchFamily="18" charset="0"/>
              </a:rPr>
              <a:t>non-gaussian</a:t>
            </a:r>
            <a:r>
              <a:rPr lang="zh-CN" altLang="en-US" kern="100" dirty="0">
                <a:latin typeface="Times New Roman" panose="02020603050405020304" pitchFamily="18" charset="0"/>
              </a:rPr>
              <a:t> </a:t>
            </a:r>
            <a:r>
              <a:rPr lang="en-US" altLang="zh-CN" kern="100" dirty="0">
                <a:latin typeface="Times New Roman" panose="02020603050405020304" pitchFamily="18" charset="0"/>
              </a:rPr>
              <a:t>noise</a:t>
            </a:r>
          </a:p>
          <a:p>
            <a:pPr marL="457200" indent="-457200" algn="just">
              <a:lnSpc>
                <a:spcPct val="150000"/>
              </a:lnSpc>
              <a:spcBef>
                <a:spcPts val="250"/>
              </a:spcBef>
              <a:buAutoNum type="arabicPeriod"/>
            </a:pPr>
            <a:r>
              <a:rPr lang="en-US" altLang="zh-CN" kern="100" dirty="0">
                <a:latin typeface="Times New Roman" panose="02020603050405020304" pitchFamily="18" charset="0"/>
              </a:rPr>
              <a:t>Only</a:t>
            </a:r>
            <a:r>
              <a:rPr lang="zh-CN" altLang="en-US" kern="100" dirty="0">
                <a:latin typeface="Times New Roman" panose="02020603050405020304" pitchFamily="18" charset="0"/>
              </a:rPr>
              <a:t> </a:t>
            </a:r>
            <a:r>
              <a:rPr lang="en-US" altLang="zh-CN" kern="100" dirty="0">
                <a:latin typeface="Times New Roman" panose="02020603050405020304" pitchFamily="18" charset="0"/>
              </a:rPr>
              <a:t>used</a:t>
            </a:r>
            <a:r>
              <a:rPr lang="zh-CN" altLang="en-US" kern="100" dirty="0">
                <a:latin typeface="Times New Roman" panose="02020603050405020304" pitchFamily="18" charset="0"/>
              </a:rPr>
              <a:t> </a:t>
            </a:r>
            <a:r>
              <a:rPr lang="en-US" altLang="zh-CN" kern="100" dirty="0">
                <a:latin typeface="Times New Roman" panose="02020603050405020304" pitchFamily="18" charset="0"/>
              </a:rPr>
              <a:t>for</a:t>
            </a:r>
            <a:r>
              <a:rPr lang="zh-CN" altLang="en-US" kern="100" dirty="0">
                <a:latin typeface="Times New Roman" panose="02020603050405020304" pitchFamily="18" charset="0"/>
              </a:rPr>
              <a:t> </a:t>
            </a:r>
            <a:r>
              <a:rPr lang="en-US" altLang="zh-CN" kern="100" dirty="0">
                <a:latin typeface="Times New Roman" panose="02020603050405020304" pitchFamily="18" charset="0"/>
              </a:rPr>
              <a:t>coarse</a:t>
            </a:r>
            <a:r>
              <a:rPr lang="zh-CN" altLang="en-US" kern="100" dirty="0">
                <a:latin typeface="Times New Roman" panose="02020603050405020304" pitchFamily="18" charset="0"/>
              </a:rPr>
              <a:t> </a:t>
            </a:r>
            <a:r>
              <a:rPr lang="en-US" altLang="zh-CN" kern="100" dirty="0">
                <a:latin typeface="Times New Roman" panose="02020603050405020304" pitchFamily="18" charset="0"/>
              </a:rPr>
              <a:t>vital</a:t>
            </a:r>
            <a:r>
              <a:rPr lang="zh-CN" altLang="en-US" kern="100" dirty="0">
                <a:latin typeface="Times New Roman" panose="02020603050405020304" pitchFamily="18" charset="0"/>
              </a:rPr>
              <a:t> </a:t>
            </a:r>
            <a:r>
              <a:rPr lang="en-US" altLang="zh-CN" kern="100" dirty="0">
                <a:latin typeface="Times New Roman" panose="02020603050405020304" pitchFamily="18" charset="0"/>
              </a:rPr>
              <a:t>sign,</a:t>
            </a:r>
            <a:r>
              <a:rPr lang="zh-CN" altLang="en-US" kern="100" dirty="0">
                <a:latin typeface="Times New Roman" panose="02020603050405020304" pitchFamily="18" charset="0"/>
              </a:rPr>
              <a:t> </a:t>
            </a:r>
            <a:r>
              <a:rPr lang="en-US" altLang="zh-CN" kern="100" dirty="0">
                <a:latin typeface="Times New Roman" panose="02020603050405020304" pitchFamily="18" charset="0"/>
              </a:rPr>
              <a:t>e.g.,</a:t>
            </a:r>
            <a:r>
              <a:rPr lang="zh-CN" altLang="en-US" kern="100" dirty="0">
                <a:latin typeface="Times New Roman" panose="02020603050405020304" pitchFamily="18" charset="0"/>
              </a:rPr>
              <a:t> </a:t>
            </a:r>
            <a:r>
              <a:rPr lang="en-US" altLang="zh-CN" kern="100" dirty="0">
                <a:latin typeface="Times New Roman" panose="02020603050405020304" pitchFamily="18" charset="0"/>
              </a:rPr>
              <a:t>heartbeat</a:t>
            </a:r>
            <a:r>
              <a:rPr lang="zh-CN" altLang="en-US" kern="100" dirty="0">
                <a:latin typeface="Times New Roman" panose="02020603050405020304" pitchFamily="18" charset="0"/>
              </a:rPr>
              <a:t> </a:t>
            </a:r>
            <a:r>
              <a:rPr lang="en-US" altLang="zh-CN" kern="100" dirty="0">
                <a:latin typeface="Times New Roman" panose="02020603050405020304" pitchFamily="18" charset="0"/>
              </a:rPr>
              <a:t>monitoring</a:t>
            </a:r>
          </a:p>
        </p:txBody>
      </p:sp>
      <p:sp>
        <p:nvSpPr>
          <p:cNvPr id="41" name="Rounded Rectangle 40">
            <a:extLst>
              <a:ext uri="{FF2B5EF4-FFF2-40B4-BE49-F238E27FC236}">
                <a16:creationId xmlns:a16="http://schemas.microsoft.com/office/drawing/2014/main" id="{186E5D60-317B-8D08-EF35-44EDC36071D0}"/>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9400F2A5-520E-4B98-3296-F977CC7F2FD4}"/>
              </a:ext>
            </a:extLst>
          </p:cNvPr>
          <p:cNvSpPr/>
          <p:nvPr/>
        </p:nvSpPr>
        <p:spPr>
          <a:xfrm>
            <a:off x="3372262" y="148119"/>
            <a:ext cx="9840316"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Efficient High-SNR</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Signal</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Acquisition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Problems</a:t>
            </a:r>
            <a:endParaRPr lang="en-US" sz="2800" b="1" dirty="0">
              <a:solidFill>
                <a:srgbClr val="000000"/>
              </a:solidFill>
              <a:effectLst/>
              <a:latin typeface="Times New Roman" panose="02020603050405020304" pitchFamily="18" charset="0"/>
            </a:endParaRPr>
          </a:p>
        </p:txBody>
      </p:sp>
      <p:sp>
        <p:nvSpPr>
          <p:cNvPr id="43" name="文本框 14">
            <a:extLst>
              <a:ext uri="{FF2B5EF4-FFF2-40B4-BE49-F238E27FC236}">
                <a16:creationId xmlns:a16="http://schemas.microsoft.com/office/drawing/2014/main" id="{0E04267C-F227-E1F2-69E5-595A12D1B30E}"/>
              </a:ext>
            </a:extLst>
          </p:cNvPr>
          <p:cNvSpPr txBox="1"/>
          <p:nvPr/>
        </p:nvSpPr>
        <p:spPr>
          <a:xfrm>
            <a:off x="0" y="866133"/>
            <a:ext cx="4748349" cy="458074"/>
          </a:xfrm>
          <a:prstGeom prst="rect">
            <a:avLst/>
          </a:prstGeom>
          <a:noFill/>
        </p:spPr>
        <p:txBody>
          <a:bodyPr wrap="square">
            <a:spAutoFit/>
          </a:bodyPr>
          <a:lstStyle/>
          <a:p>
            <a:pPr algn="just">
              <a:lnSpc>
                <a:spcPct val="150000"/>
              </a:lnSpc>
              <a:spcBef>
                <a:spcPts val="250"/>
              </a:spcBef>
            </a:pPr>
            <a:r>
              <a:rPr lang="en-US" altLang="zh-CN" b="1" kern="100" dirty="0">
                <a:latin typeface="Times New Roman" panose="02020603050405020304" pitchFamily="18" charset="0"/>
              </a:rPr>
              <a:t>Clustering</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with</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exhaustive</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calculations</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[1]</a:t>
            </a:r>
            <a:r>
              <a:rPr lang="zh-CN" altLang="en-US" kern="100" dirty="0">
                <a:latin typeface="Times New Roman" panose="02020603050405020304" pitchFamily="18" charset="0"/>
              </a:rPr>
              <a:t> </a:t>
            </a:r>
            <a:endParaRPr lang="en-US" altLang="zh-CN" kern="100" dirty="0">
              <a:latin typeface="Times New Roman" panose="02020603050405020304" pitchFamily="18" charset="0"/>
            </a:endParaRPr>
          </a:p>
        </p:txBody>
      </p:sp>
      <p:sp>
        <p:nvSpPr>
          <p:cNvPr id="44" name="文本框 14">
            <a:extLst>
              <a:ext uri="{FF2B5EF4-FFF2-40B4-BE49-F238E27FC236}">
                <a16:creationId xmlns:a16="http://schemas.microsoft.com/office/drawing/2014/main" id="{02A27845-A9E9-DEA5-86A6-38D6AEAAFCC3}"/>
              </a:ext>
            </a:extLst>
          </p:cNvPr>
          <p:cNvSpPr txBox="1"/>
          <p:nvPr/>
        </p:nvSpPr>
        <p:spPr>
          <a:xfrm>
            <a:off x="5567621" y="846581"/>
            <a:ext cx="6532271" cy="458074"/>
          </a:xfrm>
          <a:prstGeom prst="rect">
            <a:avLst/>
          </a:prstGeom>
          <a:noFill/>
        </p:spPr>
        <p:txBody>
          <a:bodyPr wrap="square">
            <a:spAutoFit/>
          </a:bodyPr>
          <a:lstStyle/>
          <a:p>
            <a:pPr algn="just">
              <a:lnSpc>
                <a:spcPct val="150000"/>
              </a:lnSpc>
              <a:spcBef>
                <a:spcPts val="250"/>
              </a:spcBef>
            </a:pPr>
            <a:r>
              <a:rPr lang="en-US" altLang="zh-CN" b="1" kern="100" dirty="0">
                <a:latin typeface="Times New Roman" panose="02020603050405020304" pitchFamily="18" charset="0"/>
              </a:rPr>
              <a:t>Signal</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accumulation</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for</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noise</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suppression</a:t>
            </a:r>
            <a:r>
              <a:rPr lang="zh-CN" altLang="en-US" b="1" kern="100" dirty="0">
                <a:latin typeface="Times New Roman" panose="02020603050405020304" pitchFamily="18" charset="0"/>
              </a:rPr>
              <a:t> </a:t>
            </a:r>
            <a:r>
              <a:rPr lang="en-US" altLang="zh-CN" b="1" kern="100" dirty="0">
                <a:latin typeface="Times New Roman" panose="02020603050405020304" pitchFamily="18" charset="0"/>
              </a:rPr>
              <a:t>[2]</a:t>
            </a:r>
            <a:endParaRPr lang="en-US" altLang="zh-CN" kern="100" dirty="0">
              <a:latin typeface="Times New Roman" panose="02020603050405020304" pitchFamily="18" charset="0"/>
            </a:endParaRPr>
          </a:p>
        </p:txBody>
      </p:sp>
      <p:pic>
        <p:nvPicPr>
          <p:cNvPr id="45" name="Picture 44">
            <a:extLst>
              <a:ext uri="{FF2B5EF4-FFF2-40B4-BE49-F238E27FC236}">
                <a16:creationId xmlns:a16="http://schemas.microsoft.com/office/drawing/2014/main" id="{0E92F5D1-1A7C-C269-F043-F186BE66CE47}"/>
              </a:ext>
            </a:extLst>
          </p:cNvPr>
          <p:cNvPicPr>
            <a:picLocks noChangeAspect="1"/>
          </p:cNvPicPr>
          <p:nvPr/>
        </p:nvPicPr>
        <p:blipFill>
          <a:blip r:embed="rId4"/>
          <a:stretch>
            <a:fillRect/>
          </a:stretch>
        </p:blipFill>
        <p:spPr>
          <a:xfrm>
            <a:off x="6618677" y="1360574"/>
            <a:ext cx="4296429" cy="2596403"/>
          </a:xfrm>
          <a:prstGeom prst="rect">
            <a:avLst/>
          </a:prstGeom>
        </p:spPr>
      </p:pic>
      <p:pic>
        <p:nvPicPr>
          <p:cNvPr id="46" name="Picture 45">
            <a:extLst>
              <a:ext uri="{FF2B5EF4-FFF2-40B4-BE49-F238E27FC236}">
                <a16:creationId xmlns:a16="http://schemas.microsoft.com/office/drawing/2014/main" id="{ED72DA19-9D85-8517-B004-F4363713C193}"/>
              </a:ext>
            </a:extLst>
          </p:cNvPr>
          <p:cNvPicPr>
            <a:picLocks noChangeAspect="1"/>
          </p:cNvPicPr>
          <p:nvPr/>
        </p:nvPicPr>
        <p:blipFill>
          <a:blip r:embed="rId5"/>
          <a:stretch>
            <a:fillRect/>
          </a:stretch>
        </p:blipFill>
        <p:spPr>
          <a:xfrm>
            <a:off x="1731051" y="1515742"/>
            <a:ext cx="1193800" cy="1028700"/>
          </a:xfrm>
          <a:prstGeom prst="rect">
            <a:avLst/>
          </a:prstGeom>
        </p:spPr>
      </p:pic>
      <p:pic>
        <p:nvPicPr>
          <p:cNvPr id="47" name="Picture 46">
            <a:extLst>
              <a:ext uri="{FF2B5EF4-FFF2-40B4-BE49-F238E27FC236}">
                <a16:creationId xmlns:a16="http://schemas.microsoft.com/office/drawing/2014/main" id="{F5AC328C-D4DD-0FA0-6489-E0C2004D45A1}"/>
              </a:ext>
            </a:extLst>
          </p:cNvPr>
          <p:cNvPicPr>
            <a:picLocks noChangeAspect="1"/>
          </p:cNvPicPr>
          <p:nvPr/>
        </p:nvPicPr>
        <p:blipFill>
          <a:blip r:embed="rId6"/>
          <a:stretch>
            <a:fillRect/>
          </a:stretch>
        </p:blipFill>
        <p:spPr>
          <a:xfrm>
            <a:off x="3371965" y="1456679"/>
            <a:ext cx="1231900" cy="1104900"/>
          </a:xfrm>
          <a:prstGeom prst="rect">
            <a:avLst/>
          </a:prstGeom>
        </p:spPr>
      </p:pic>
      <p:pic>
        <p:nvPicPr>
          <p:cNvPr id="48" name="Picture 47">
            <a:extLst>
              <a:ext uri="{FF2B5EF4-FFF2-40B4-BE49-F238E27FC236}">
                <a16:creationId xmlns:a16="http://schemas.microsoft.com/office/drawing/2014/main" id="{23C6A41F-7752-10E9-4BDC-C1961F38219F}"/>
              </a:ext>
            </a:extLst>
          </p:cNvPr>
          <p:cNvPicPr>
            <a:picLocks noChangeAspect="1"/>
          </p:cNvPicPr>
          <p:nvPr/>
        </p:nvPicPr>
        <p:blipFill>
          <a:blip r:embed="rId7"/>
          <a:stretch>
            <a:fillRect/>
          </a:stretch>
        </p:blipFill>
        <p:spPr>
          <a:xfrm>
            <a:off x="4601" y="1405879"/>
            <a:ext cx="1206500" cy="1206500"/>
          </a:xfrm>
          <a:prstGeom prst="rect">
            <a:avLst/>
          </a:prstGeom>
        </p:spPr>
      </p:pic>
      <p:pic>
        <p:nvPicPr>
          <p:cNvPr id="49" name="Picture 48" descr="A graph with a red line&#10;&#10;Description automatically generated">
            <a:extLst>
              <a:ext uri="{FF2B5EF4-FFF2-40B4-BE49-F238E27FC236}">
                <a16:creationId xmlns:a16="http://schemas.microsoft.com/office/drawing/2014/main" id="{E57CC32B-364B-1299-B3D8-E4CC177C144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7759" y="2597365"/>
            <a:ext cx="4060384" cy="1607958"/>
          </a:xfrm>
          <a:prstGeom prst="rect">
            <a:avLst/>
          </a:prstGeom>
        </p:spPr>
      </p:pic>
      <p:cxnSp>
        <p:nvCxnSpPr>
          <p:cNvPr id="50" name="Straight Arrow Connector 49">
            <a:extLst>
              <a:ext uri="{FF2B5EF4-FFF2-40B4-BE49-F238E27FC236}">
                <a16:creationId xmlns:a16="http://schemas.microsoft.com/office/drawing/2014/main" id="{575EB2A5-2545-0323-CBE8-D7CAA6EAF9D9}"/>
              </a:ext>
            </a:extLst>
          </p:cNvPr>
          <p:cNvCxnSpPr>
            <a:cxnSpLocks/>
          </p:cNvCxnSpPr>
          <p:nvPr/>
        </p:nvCxnSpPr>
        <p:spPr>
          <a:xfrm>
            <a:off x="1266455" y="2121652"/>
            <a:ext cx="46459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528E075-D552-D362-28C2-89BFB58B393A}"/>
              </a:ext>
            </a:extLst>
          </p:cNvPr>
          <p:cNvCxnSpPr>
            <a:cxnSpLocks/>
          </p:cNvCxnSpPr>
          <p:nvPr/>
        </p:nvCxnSpPr>
        <p:spPr>
          <a:xfrm>
            <a:off x="2924851" y="2121652"/>
            <a:ext cx="46459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0053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070AF-57AF-251F-3972-99278CD0F2C0}"/>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25E463AE-5073-7376-BDE8-BAAA3CEA37A1}"/>
              </a:ext>
            </a:extLst>
          </p:cNvPr>
          <p:cNvSpPr>
            <a:spLocks noGrp="1"/>
          </p:cNvSpPr>
          <p:nvPr>
            <p:ph type="dt" sz="half" idx="10"/>
          </p:nvPr>
        </p:nvSpPr>
        <p:spPr>
          <a:xfrm>
            <a:off x="838200" y="6439535"/>
            <a:ext cx="2743200" cy="365125"/>
          </a:xfrm>
        </p:spPr>
        <p:txBody>
          <a:bodyPr/>
          <a:lstStyle/>
          <a:p>
            <a:fld id="{9F904EA9-315E-A349-AF1A-6413BC0ACFDB}" type="datetime1">
              <a:rPr lang="en-US" altLang="zh-CN" smtClean="0"/>
              <a:t>5/14/25</a:t>
            </a:fld>
            <a:endParaRPr lang="zh-CN" altLang="en-US" dirty="0"/>
          </a:p>
        </p:txBody>
      </p:sp>
      <p:sp>
        <p:nvSpPr>
          <p:cNvPr id="9" name="页脚占位符 8">
            <a:extLst>
              <a:ext uri="{FF2B5EF4-FFF2-40B4-BE49-F238E27FC236}">
                <a16:creationId xmlns:a16="http://schemas.microsoft.com/office/drawing/2014/main" id="{66BA0CC1-754C-5A07-AA9C-F0E47D11EC04}"/>
              </a:ext>
            </a:extLst>
          </p:cNvPr>
          <p:cNvSpPr>
            <a:spLocks noGrp="1"/>
          </p:cNvSpPr>
          <p:nvPr>
            <p:ph type="ftr" sz="quarter" idx="11"/>
          </p:nvPr>
        </p:nvSpPr>
        <p:spPr>
          <a:xfrm>
            <a:off x="4038600" y="6454826"/>
            <a:ext cx="4114800" cy="365125"/>
          </a:xfrm>
        </p:spPr>
        <p:txBody>
          <a:bodyPr/>
          <a:lstStyle/>
          <a:p>
            <a:r>
              <a:rPr lang="en-US" altLang="zh-CN"/>
              <a:t>Robust Radar-based Cardiac Feature Monitoring</a:t>
            </a:r>
            <a:endParaRPr lang="zh-CN" altLang="en-US" dirty="0"/>
          </a:p>
        </p:txBody>
      </p:sp>
      <p:sp>
        <p:nvSpPr>
          <p:cNvPr id="10" name="灯片编号占位符 9">
            <a:extLst>
              <a:ext uri="{FF2B5EF4-FFF2-40B4-BE49-F238E27FC236}">
                <a16:creationId xmlns:a16="http://schemas.microsoft.com/office/drawing/2014/main" id="{D06629AF-0B3F-C03C-A714-9EDC677EC3A5}"/>
              </a:ext>
            </a:extLst>
          </p:cNvPr>
          <p:cNvSpPr>
            <a:spLocks noGrp="1"/>
          </p:cNvSpPr>
          <p:nvPr>
            <p:ph type="sldNum" sz="quarter" idx="12"/>
          </p:nvPr>
        </p:nvSpPr>
        <p:spPr>
          <a:xfrm>
            <a:off x="8610600" y="6454825"/>
            <a:ext cx="2743200" cy="365125"/>
          </a:xfrm>
        </p:spPr>
        <p:txBody>
          <a:bodyPr/>
          <a:lstStyle/>
          <a:p>
            <a:fld id="{7D9BB5D0-35E4-459D-AEF3-FE4D7C45CC19}" type="slidenum">
              <a:rPr lang="zh-CN" altLang="en-US" smtClean="0"/>
              <a:t>9</a:t>
            </a:fld>
            <a:endParaRPr lang="zh-CN" altLang="en-US"/>
          </a:p>
        </p:txBody>
      </p:sp>
      <p:sp>
        <p:nvSpPr>
          <p:cNvPr id="13" name="Rectangle 6">
            <a:extLst>
              <a:ext uri="{FF2B5EF4-FFF2-40B4-BE49-F238E27FC236}">
                <a16:creationId xmlns:a16="http://schemas.microsoft.com/office/drawing/2014/main" id="{FC3FA481-3B87-AD4A-8D30-6915CB5FFD20}"/>
              </a:ext>
            </a:extLst>
          </p:cNvPr>
          <p:cNvSpPr/>
          <p:nvPr/>
        </p:nvSpPr>
        <p:spPr>
          <a:xfrm rot="10800000">
            <a:off x="0" y="6751946"/>
            <a:ext cx="12192000" cy="106054"/>
          </a:xfrm>
          <a:prstGeom prst="rect">
            <a:avLst/>
          </a:prstGeom>
          <a:gradFill>
            <a:gsLst>
              <a:gs pos="100000">
                <a:srgbClr val="CE57C1"/>
              </a:gs>
              <a:gs pos="27000">
                <a:srgbClr val="000044"/>
              </a:gs>
            </a:gsLst>
            <a:lin ang="135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6">
            <a:extLst>
              <a:ext uri="{FF2B5EF4-FFF2-40B4-BE49-F238E27FC236}">
                <a16:creationId xmlns:a16="http://schemas.microsoft.com/office/drawing/2014/main" id="{750527BB-02BF-F98A-E7E1-18D5BA2B2ED5}"/>
              </a:ext>
            </a:extLst>
          </p:cNvPr>
          <p:cNvPicPr>
            <a:picLocks noChangeAspect="1"/>
          </p:cNvPicPr>
          <p:nvPr/>
        </p:nvPicPr>
        <p:blipFill>
          <a:blip r:embed="rId3">
            <a:extLst>
              <a:ext uri="{28A0092B-C50C-407E-A947-70E740481C1C}">
                <a14:useLocalDpi xmlns:a14="http://schemas.microsoft.com/office/drawing/2010/main"/>
              </a:ext>
            </a:extLst>
          </a:blip>
          <a:srcRect l="-3" r="81249"/>
          <a:stretch/>
        </p:blipFill>
        <p:spPr>
          <a:xfrm>
            <a:off x="0" y="91178"/>
            <a:ext cx="629392" cy="717897"/>
          </a:xfrm>
          <a:prstGeom prst="rect">
            <a:avLst/>
          </a:prstGeom>
        </p:spPr>
      </p:pic>
      <p:sp>
        <p:nvSpPr>
          <p:cNvPr id="20" name="矩形 22">
            <a:extLst>
              <a:ext uri="{FF2B5EF4-FFF2-40B4-BE49-F238E27FC236}">
                <a16:creationId xmlns:a16="http://schemas.microsoft.com/office/drawing/2014/main" id="{61329793-58B3-CE6D-4826-B32F8474AC49}"/>
              </a:ext>
            </a:extLst>
          </p:cNvPr>
          <p:cNvSpPr/>
          <p:nvPr/>
        </p:nvSpPr>
        <p:spPr>
          <a:xfrm>
            <a:off x="3002674" y="116849"/>
            <a:ext cx="135890" cy="559435"/>
          </a:xfrm>
          <a:prstGeom prst="rect">
            <a:avLst/>
          </a:prstGeom>
          <a:solidFill>
            <a:srgbClr val="01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3">
            <a:extLst>
              <a:ext uri="{FF2B5EF4-FFF2-40B4-BE49-F238E27FC236}">
                <a16:creationId xmlns:a16="http://schemas.microsoft.com/office/drawing/2014/main" id="{FF1A5A8C-024A-EAF9-692C-276D0D5DF415}"/>
              </a:ext>
            </a:extLst>
          </p:cNvPr>
          <p:cNvSpPr/>
          <p:nvPr/>
        </p:nvSpPr>
        <p:spPr>
          <a:xfrm>
            <a:off x="3138564" y="116849"/>
            <a:ext cx="113665" cy="559435"/>
          </a:xfrm>
          <a:prstGeom prst="rect">
            <a:avLst/>
          </a:prstGeom>
          <a:solidFill>
            <a:srgbClr val="B74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49466DA9-6DE5-2C05-C0BA-A8A89312E348}"/>
              </a:ext>
            </a:extLst>
          </p:cNvPr>
          <p:cNvGrpSpPr/>
          <p:nvPr/>
        </p:nvGrpSpPr>
        <p:grpSpPr>
          <a:xfrm>
            <a:off x="1296568" y="673946"/>
            <a:ext cx="868965" cy="107163"/>
            <a:chOff x="6952968" y="682117"/>
            <a:chExt cx="868965" cy="107163"/>
          </a:xfrm>
        </p:grpSpPr>
        <p:sp>
          <p:nvSpPr>
            <p:cNvPr id="5" name="Oval 4">
              <a:extLst>
                <a:ext uri="{FF2B5EF4-FFF2-40B4-BE49-F238E27FC236}">
                  <a16:creationId xmlns:a16="http://schemas.microsoft.com/office/drawing/2014/main" id="{27E9750B-0B23-6F80-FE98-AB14B11D0976}"/>
                </a:ext>
              </a:extLst>
            </p:cNvPr>
            <p:cNvSpPr/>
            <p:nvPr/>
          </p:nvSpPr>
          <p:spPr>
            <a:xfrm>
              <a:off x="6952968" y="682117"/>
              <a:ext cx="102166" cy="1021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Oval 13">
              <a:extLst>
                <a:ext uri="{FF2B5EF4-FFF2-40B4-BE49-F238E27FC236}">
                  <a16:creationId xmlns:a16="http://schemas.microsoft.com/office/drawing/2014/main" id="{3EDE5B3E-67B7-6555-544B-0F7EF2D42C74}"/>
                </a:ext>
              </a:extLst>
            </p:cNvPr>
            <p:cNvSpPr/>
            <p:nvPr/>
          </p:nvSpPr>
          <p:spPr>
            <a:xfrm>
              <a:off x="7218939" y="686645"/>
              <a:ext cx="102166" cy="102166"/>
            </a:xfrm>
            <a:prstGeom prst="ellipse">
              <a:avLst/>
            </a:prstGeom>
            <a:solidFill>
              <a:schemeClr val="tx1"/>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5" name="Oval 14">
              <a:extLst>
                <a:ext uri="{FF2B5EF4-FFF2-40B4-BE49-F238E27FC236}">
                  <a16:creationId xmlns:a16="http://schemas.microsoft.com/office/drawing/2014/main" id="{7194C49E-BE90-C0E0-4F01-6C956147B6EA}"/>
                </a:ext>
              </a:extLst>
            </p:cNvPr>
            <p:cNvSpPr/>
            <p:nvPr/>
          </p:nvSpPr>
          <p:spPr>
            <a:xfrm>
              <a:off x="7461145" y="687114"/>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6" name="Oval 15">
              <a:extLst>
                <a:ext uri="{FF2B5EF4-FFF2-40B4-BE49-F238E27FC236}">
                  <a16:creationId xmlns:a16="http://schemas.microsoft.com/office/drawing/2014/main" id="{DA509B9F-4FD3-C4F0-EA73-AB8A3F195158}"/>
                </a:ext>
              </a:extLst>
            </p:cNvPr>
            <p:cNvSpPr/>
            <p:nvPr/>
          </p:nvSpPr>
          <p:spPr>
            <a:xfrm>
              <a:off x="7719767" y="686645"/>
              <a:ext cx="102166" cy="102166"/>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1" name="Rounded Rectangle 40">
            <a:extLst>
              <a:ext uri="{FF2B5EF4-FFF2-40B4-BE49-F238E27FC236}">
                <a16:creationId xmlns:a16="http://schemas.microsoft.com/office/drawing/2014/main" id="{06D4C6D2-16D8-EAE6-BD04-28B2D11E2B46}"/>
              </a:ext>
            </a:extLst>
          </p:cNvPr>
          <p:cNvSpPr/>
          <p:nvPr/>
        </p:nvSpPr>
        <p:spPr>
          <a:xfrm>
            <a:off x="607851" y="148119"/>
            <a:ext cx="2347404" cy="490041"/>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Methodology</a:t>
            </a:r>
          </a:p>
        </p:txBody>
      </p:sp>
      <p:sp>
        <p:nvSpPr>
          <p:cNvPr id="42" name="Rounded Rectangle 41">
            <a:extLst>
              <a:ext uri="{FF2B5EF4-FFF2-40B4-BE49-F238E27FC236}">
                <a16:creationId xmlns:a16="http://schemas.microsoft.com/office/drawing/2014/main" id="{0370403D-5A9B-C347-2062-61FCE3843C8E}"/>
              </a:ext>
            </a:extLst>
          </p:cNvPr>
          <p:cNvSpPr/>
          <p:nvPr/>
        </p:nvSpPr>
        <p:spPr>
          <a:xfrm>
            <a:off x="3372262" y="148119"/>
            <a:ext cx="9840316" cy="49308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468000" bIns="468000" rtlCol="0" anchor="ctr"/>
          <a:lstStyle/>
          <a:p>
            <a:r>
              <a:rPr lang="en-US" sz="2800" b="1" dirty="0">
                <a:solidFill>
                  <a:srgbClr val="000000"/>
                </a:solidFill>
                <a:effectLst/>
                <a:latin typeface="Times New Roman" panose="02020603050405020304" pitchFamily="18" charset="0"/>
              </a:rPr>
              <a:t>Efficient High-SNR</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Signal</a:t>
            </a:r>
            <a:r>
              <a:rPr lang="zh-CN" altLang="en-US" sz="2800" b="1" dirty="0">
                <a:solidFill>
                  <a:srgbClr val="000000"/>
                </a:solidFill>
                <a:effectLst/>
                <a:latin typeface="Times New Roman" panose="02020603050405020304" pitchFamily="18" charset="0"/>
              </a:rPr>
              <a:t> </a:t>
            </a:r>
            <a:r>
              <a:rPr lang="en-US" sz="2800" b="1" dirty="0">
                <a:solidFill>
                  <a:srgbClr val="000000"/>
                </a:solidFill>
                <a:effectLst/>
                <a:latin typeface="Times New Roman" panose="02020603050405020304" pitchFamily="18" charset="0"/>
              </a:rPr>
              <a:t>Acquisition</a:t>
            </a:r>
            <a:r>
              <a:rPr lang="zh-CN" altLang="en-US" sz="2800" b="1" dirty="0">
                <a:solidFill>
                  <a:srgbClr val="000000"/>
                </a:solidFill>
                <a:effectLst/>
                <a:latin typeface="Times New Roman" panose="02020603050405020304" pitchFamily="18" charset="0"/>
              </a:rPr>
              <a:t> </a:t>
            </a:r>
            <a:r>
              <a:rPr lang="en-US" altLang="zh-CN" sz="2800" b="1" dirty="0">
                <a:solidFill>
                  <a:srgbClr val="000000"/>
                </a:solidFill>
                <a:effectLst/>
                <a:latin typeface="Times New Roman" panose="02020603050405020304" pitchFamily="18" charset="0"/>
              </a:rPr>
              <a:t>-</a:t>
            </a:r>
            <a:r>
              <a:rPr lang="zh-CN" altLang="en-US"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Contributions</a:t>
            </a:r>
            <a:endParaRPr lang="en-US" sz="2800" b="1" dirty="0">
              <a:solidFill>
                <a:srgbClr val="000000"/>
              </a:solidFill>
              <a:effectLst/>
              <a:latin typeface="Times New Roman" panose="02020603050405020304" pitchFamily="18" charset="0"/>
            </a:endParaRPr>
          </a:p>
        </p:txBody>
      </p:sp>
      <p:sp>
        <p:nvSpPr>
          <p:cNvPr id="3" name="TextBox 2">
            <a:extLst>
              <a:ext uri="{FF2B5EF4-FFF2-40B4-BE49-F238E27FC236}">
                <a16:creationId xmlns:a16="http://schemas.microsoft.com/office/drawing/2014/main" id="{006B5E11-3AEE-CDF0-03B5-87A917A8210C}"/>
              </a:ext>
            </a:extLst>
          </p:cNvPr>
          <p:cNvSpPr txBox="1"/>
          <p:nvPr/>
        </p:nvSpPr>
        <p:spPr>
          <a:xfrm>
            <a:off x="0" y="849812"/>
            <a:ext cx="11457204" cy="2650982"/>
          </a:xfrm>
          <a:prstGeom prst="rect">
            <a:avLst/>
          </a:prstGeom>
          <a:noFill/>
        </p:spPr>
        <p:txBody>
          <a:bodyPr wrap="square" rtlCol="0">
            <a:spAutoFit/>
          </a:bodyPr>
          <a:lstStyle/>
          <a:p>
            <a:pPr algn="just">
              <a:lnSpc>
                <a:spcPct val="150000"/>
              </a:lnSpc>
              <a:spcBef>
                <a:spcPts val="250"/>
              </a:spcBef>
            </a:pPr>
            <a:r>
              <a:rPr lang="en-US" altLang="zh-CN" b="1" kern="100" dirty="0">
                <a:latin typeface="Times New Roman" panose="02020603050405020304" pitchFamily="18" charset="0"/>
              </a:rPr>
              <a:t>Contributions:</a:t>
            </a:r>
          </a:p>
          <a:p>
            <a:pPr marL="457200" indent="-457200" algn="just">
              <a:lnSpc>
                <a:spcPct val="150000"/>
              </a:lnSpc>
              <a:spcBef>
                <a:spcPts val="250"/>
              </a:spcBef>
              <a:buAutoNum type="arabicPeriod"/>
            </a:pPr>
            <a:r>
              <a:rPr lang="en-US" altLang="zh-CN" kern="100" dirty="0">
                <a:latin typeface="Times New Roman" panose="02020603050405020304" pitchFamily="18" charset="0"/>
              </a:rPr>
              <a:t>Propose</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cardio-focusing and -tracking (CFT) algorithm</a:t>
            </a:r>
            <a:r>
              <a:rPr lang="zh-CN" altLang="en-US" kern="100" dirty="0">
                <a:solidFill>
                  <a:srgbClr val="FF0000"/>
                </a:solidFill>
                <a:latin typeface="Times New Roman" panose="02020603050405020304" pitchFamily="18" charset="0"/>
              </a:rPr>
              <a:t> </a:t>
            </a:r>
            <a:r>
              <a:rPr lang="en-US" altLang="zh-CN" kern="100" dirty="0">
                <a:latin typeface="Times New Roman" panose="02020603050405020304" pitchFamily="18" charset="0"/>
              </a:rPr>
              <a:t>to</a:t>
            </a:r>
            <a:r>
              <a:rPr lang="zh-CN" altLang="en-US" kern="100" dirty="0">
                <a:latin typeface="Times New Roman" panose="02020603050405020304" pitchFamily="18" charset="0"/>
              </a:rPr>
              <a:t> </a:t>
            </a:r>
            <a:r>
              <a:rPr lang="en-US" altLang="zh-CN" kern="100" dirty="0">
                <a:latin typeface="Times New Roman" panose="02020603050405020304" pitchFamily="18" charset="0"/>
              </a:rPr>
              <a:t>find </a:t>
            </a:r>
            <a:r>
              <a:rPr lang="en-US" altLang="zh-CN" kern="100" dirty="0">
                <a:solidFill>
                  <a:srgbClr val="FF0000"/>
                </a:solidFill>
                <a:latin typeface="Times New Roman" panose="02020603050405020304" pitchFamily="18" charset="0"/>
              </a:rPr>
              <a:t>cardio-focused (CF) points</a:t>
            </a:r>
            <a:r>
              <a:rPr lang="zh-CN" altLang="en-US" kern="100" dirty="0">
                <a:latin typeface="Times New Roman" panose="02020603050405020304" pitchFamily="18" charset="0"/>
              </a:rPr>
              <a:t> </a:t>
            </a:r>
            <a:r>
              <a:rPr lang="en-US" altLang="zh-CN" kern="100" dirty="0">
                <a:latin typeface="Times New Roman" panose="02020603050405020304" pitchFamily="18" charset="0"/>
              </a:rPr>
              <a:t>with</a:t>
            </a:r>
            <a:r>
              <a:rPr lang="zh-CN" altLang="en-US" kern="100" dirty="0">
                <a:latin typeface="Times New Roman" panose="02020603050405020304" pitchFamily="18" charset="0"/>
              </a:rPr>
              <a:t> </a:t>
            </a:r>
            <a:r>
              <a:rPr lang="en-US" altLang="zh-CN" kern="100" dirty="0">
                <a:latin typeface="Times New Roman" panose="02020603050405020304" pitchFamily="18" charset="0"/>
              </a:rPr>
              <a:t>clear</a:t>
            </a:r>
            <a:r>
              <a:rPr lang="zh-CN" altLang="en-US" kern="100" dirty="0">
                <a:latin typeface="Times New Roman" panose="02020603050405020304" pitchFamily="18" charset="0"/>
              </a:rPr>
              <a:t> </a:t>
            </a:r>
            <a:r>
              <a:rPr lang="en-US" altLang="zh-CN" kern="100" dirty="0">
                <a:latin typeface="Times New Roman" panose="02020603050405020304" pitchFamily="18" charset="0"/>
              </a:rPr>
              <a:t>cardiac</a:t>
            </a:r>
            <a:r>
              <a:rPr lang="zh-CN" altLang="en-US" kern="100" dirty="0">
                <a:latin typeface="Times New Roman" panose="02020603050405020304" pitchFamily="18" charset="0"/>
              </a:rPr>
              <a:t> </a:t>
            </a:r>
            <a:r>
              <a:rPr lang="en-US" altLang="zh-CN" kern="100" dirty="0">
                <a:latin typeface="Times New Roman" panose="02020603050405020304" pitchFamily="18" charset="0"/>
              </a:rPr>
              <a:t>features</a:t>
            </a:r>
            <a:r>
              <a:rPr lang="zh-CN" altLang="en-US" kern="100" dirty="0">
                <a:latin typeface="Times New Roman" panose="02020603050405020304" pitchFamily="18" charset="0"/>
              </a:rPr>
              <a:t> </a:t>
            </a:r>
            <a:r>
              <a:rPr lang="en-US" altLang="zh-CN" kern="100" dirty="0">
                <a:latin typeface="Times New Roman" panose="02020603050405020304" pitchFamily="18" charset="0"/>
              </a:rPr>
              <a:t>from</a:t>
            </a:r>
            <a:r>
              <a:rPr lang="zh-CN" altLang="en-US" kern="100" dirty="0">
                <a:latin typeface="Times New Roman" panose="02020603050405020304" pitchFamily="18" charset="0"/>
              </a:rPr>
              <a:t> </a:t>
            </a:r>
            <a:r>
              <a:rPr lang="en-US" altLang="zh-CN" kern="100" dirty="0">
                <a:solidFill>
                  <a:srgbClr val="FF0000"/>
                </a:solidFill>
                <a:latin typeface="Times New Roman" panose="02020603050405020304" pitchFamily="18" charset="0"/>
              </a:rPr>
              <a:t>discontinuous objective space</a:t>
            </a:r>
            <a:r>
              <a:rPr lang="en-US" altLang="zh-CN" kern="100" dirty="0">
                <a:latin typeface="Times New Roman" panose="02020603050405020304" pitchFamily="18" charset="0"/>
              </a:rPr>
              <a:t>.</a:t>
            </a:r>
          </a:p>
          <a:p>
            <a:pPr marL="457200" indent="-457200" algn="just">
              <a:lnSpc>
                <a:spcPct val="150000"/>
              </a:lnSpc>
              <a:spcBef>
                <a:spcPts val="250"/>
              </a:spcBef>
              <a:buAutoNum type="arabicPeriod"/>
            </a:pPr>
            <a:r>
              <a:rPr lang="en-US" altLang="zh-CN" dirty="0">
                <a:latin typeface="Times New Roman Bold" panose="02020603050405020304" charset="0"/>
                <a:cs typeface="Times New Roman Bold" panose="02020603050405020304" charset="0"/>
                <a:sym typeface="+mn-ea"/>
              </a:rPr>
              <a:t>Provide a faithful approach to </a:t>
            </a:r>
            <a:r>
              <a:rPr lang="en-US" altLang="zh-CN" dirty="0">
                <a:solidFill>
                  <a:srgbClr val="FF0000"/>
                </a:solidFill>
                <a:latin typeface="Times New Roman Bold" panose="02020603050405020304" charset="0"/>
                <a:cs typeface="Times New Roman Bold" panose="02020603050405020304" charset="0"/>
                <a:sym typeface="+mn-ea"/>
              </a:rPr>
              <a:t>assessing SNR without knowing the ground truth</a:t>
            </a:r>
            <a:r>
              <a:rPr lang="en-US" altLang="zh-CN" dirty="0">
                <a:latin typeface="Times New Roman Bold" panose="02020603050405020304" charset="0"/>
                <a:cs typeface="Times New Roman Bold" panose="02020603050405020304" charset="0"/>
                <a:sym typeface="+mn-ea"/>
              </a:rPr>
              <a:t>,</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avoiding</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exhaustive</a:t>
            </a:r>
            <a:r>
              <a:rPr lang="zh-CN" altLang="en-US" dirty="0">
                <a:latin typeface="Times New Roman Bold" panose="02020603050405020304" charset="0"/>
                <a:cs typeface="Times New Roman Bold" panose="02020603050405020304" charset="0"/>
                <a:sym typeface="+mn-ea"/>
              </a:rPr>
              <a:t> </a:t>
            </a:r>
            <a:r>
              <a:rPr lang="en-US" altLang="zh-CN" dirty="0">
                <a:latin typeface="Times New Roman Bold" panose="02020603050405020304" charset="0"/>
                <a:cs typeface="Times New Roman Bold" panose="02020603050405020304" charset="0"/>
                <a:sym typeface="+mn-ea"/>
              </a:rPr>
              <a:t>calculations</a:t>
            </a:r>
            <a:endParaRPr lang="en-US" altLang="zh-CN" kern="100" dirty="0">
              <a:latin typeface="Times New Roman" panose="02020603050405020304" pitchFamily="18" charset="0"/>
            </a:endParaRPr>
          </a:p>
          <a:p>
            <a:pPr marL="457200" indent="-457200" algn="just">
              <a:lnSpc>
                <a:spcPct val="150000"/>
              </a:lnSpc>
              <a:spcBef>
                <a:spcPts val="250"/>
              </a:spcBef>
              <a:buAutoNum type="arabicPeriod"/>
            </a:pPr>
            <a:r>
              <a:rPr lang="en-US" altLang="zh-CN" kern="100" dirty="0">
                <a:latin typeface="Times New Roman" panose="02020603050405020304" pitchFamily="18" charset="0"/>
              </a:rPr>
              <a:t>The proposed CFT algorithm has been validated on sitting </a:t>
            </a:r>
            <a:r>
              <a:rPr lang="en-US" altLang="zh-CN" kern="100" dirty="0">
                <a:solidFill>
                  <a:srgbClr val="FF0000"/>
                </a:solidFill>
                <a:latin typeface="Times New Roman" panose="02020603050405020304" pitchFamily="18" charset="0"/>
              </a:rPr>
              <a:t>subjects in various scenar</a:t>
            </a:r>
            <a:r>
              <a:rPr lang="en-US" altLang="zh-CN" kern="100" dirty="0">
                <a:latin typeface="Times New Roman" panose="02020603050405020304" pitchFamily="18" charset="0"/>
              </a:rPr>
              <a:t>ios and could provide radar measurements with </a:t>
            </a:r>
            <a:r>
              <a:rPr lang="en-US" altLang="zh-CN" kern="100" dirty="0">
                <a:solidFill>
                  <a:srgbClr val="FF0000"/>
                </a:solidFill>
                <a:latin typeface="Times New Roman" panose="02020603050405020304" pitchFamily="18" charset="0"/>
              </a:rPr>
              <a:t>better SNR </a:t>
            </a:r>
            <a:r>
              <a:rPr lang="en-US" altLang="zh-CN" kern="100" dirty="0">
                <a:latin typeface="Times New Roman" panose="02020603050405020304" pitchFamily="18" charset="0"/>
              </a:rPr>
              <a:t>compared with existing methods.</a:t>
            </a:r>
          </a:p>
        </p:txBody>
      </p:sp>
      <p:pic>
        <p:nvPicPr>
          <p:cNvPr id="6" name="Picture 5">
            <a:extLst>
              <a:ext uri="{FF2B5EF4-FFF2-40B4-BE49-F238E27FC236}">
                <a16:creationId xmlns:a16="http://schemas.microsoft.com/office/drawing/2014/main" id="{824F337C-3853-27CB-7D63-2F342A3A5855}"/>
              </a:ext>
            </a:extLst>
          </p:cNvPr>
          <p:cNvPicPr>
            <a:picLocks noChangeAspect="1"/>
          </p:cNvPicPr>
          <p:nvPr/>
        </p:nvPicPr>
        <p:blipFill>
          <a:blip r:embed="rId4"/>
          <a:stretch>
            <a:fillRect/>
          </a:stretch>
        </p:blipFill>
        <p:spPr>
          <a:xfrm>
            <a:off x="1007243" y="3799045"/>
            <a:ext cx="5326112" cy="2171813"/>
          </a:xfrm>
          <a:prstGeom prst="rect">
            <a:avLst/>
          </a:prstGeom>
        </p:spPr>
      </p:pic>
      <p:pic>
        <p:nvPicPr>
          <p:cNvPr id="7" name="Picture 6" descr="A red and green circuit board&#10;&#10;Description automatically generated">
            <a:extLst>
              <a:ext uri="{FF2B5EF4-FFF2-40B4-BE49-F238E27FC236}">
                <a16:creationId xmlns:a16="http://schemas.microsoft.com/office/drawing/2014/main" id="{DA6F7337-C0BD-D778-A5DD-5F893E115F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1488" y="3845449"/>
            <a:ext cx="2561838" cy="1921378"/>
          </a:xfrm>
          <a:prstGeom prst="rect">
            <a:avLst/>
          </a:prstGeom>
        </p:spPr>
      </p:pic>
      <p:sp>
        <p:nvSpPr>
          <p:cNvPr id="8" name="文本框 14">
            <a:extLst>
              <a:ext uri="{FF2B5EF4-FFF2-40B4-BE49-F238E27FC236}">
                <a16:creationId xmlns:a16="http://schemas.microsoft.com/office/drawing/2014/main" id="{9271FB70-C206-460D-2CAA-7C6B9B28AEDA}"/>
              </a:ext>
            </a:extLst>
          </p:cNvPr>
          <p:cNvSpPr txBox="1"/>
          <p:nvPr/>
        </p:nvSpPr>
        <p:spPr>
          <a:xfrm>
            <a:off x="7111090" y="5841356"/>
            <a:ext cx="4574574" cy="684803"/>
          </a:xfrm>
          <a:prstGeom prst="rect">
            <a:avLst/>
          </a:prstGeom>
          <a:noFill/>
        </p:spPr>
        <p:txBody>
          <a:bodyPr wrap="square">
            <a:spAutoFit/>
          </a:bodyPr>
          <a:lstStyle/>
          <a:p>
            <a:pPr algn="ctr">
              <a:spcBef>
                <a:spcPts val="250"/>
              </a:spcBef>
            </a:pPr>
            <a:r>
              <a:rPr lang="en-US" altLang="zh-CN" kern="100" dirty="0">
                <a:latin typeface="Times New Roman" panose="02020603050405020304" pitchFamily="18" charset="0"/>
              </a:rPr>
              <a:t>TI</a:t>
            </a:r>
            <a:r>
              <a:rPr lang="zh-CN" altLang="en-US" kern="100" dirty="0">
                <a:latin typeface="Times New Roman" panose="02020603050405020304" pitchFamily="18" charset="0"/>
              </a:rPr>
              <a:t> </a:t>
            </a:r>
            <a:r>
              <a:rPr lang="en-US" altLang="zh-CN" kern="100" dirty="0">
                <a:latin typeface="Times New Roman" panose="02020603050405020304" pitchFamily="18" charset="0"/>
              </a:rPr>
              <a:t>AWR-1843</a:t>
            </a:r>
            <a:r>
              <a:rPr lang="zh-CN" altLang="en-US" kern="100" dirty="0">
                <a:latin typeface="Times New Roman" panose="02020603050405020304" pitchFamily="18" charset="0"/>
              </a:rPr>
              <a:t> </a:t>
            </a:r>
            <a:r>
              <a:rPr lang="en-US" altLang="zh-CN" kern="100" dirty="0">
                <a:latin typeface="Times New Roman" panose="02020603050405020304" pitchFamily="18" charset="0"/>
              </a:rPr>
              <a:t>@77GHz</a:t>
            </a:r>
            <a:r>
              <a:rPr lang="zh-CN" altLang="en-US" kern="100" dirty="0">
                <a:latin typeface="Times New Roman" panose="02020603050405020304" pitchFamily="18" charset="0"/>
              </a:rPr>
              <a:t> </a:t>
            </a:r>
            <a:endParaRPr lang="en-US" altLang="zh-CN" kern="100" dirty="0">
              <a:latin typeface="Times New Roman" panose="02020603050405020304" pitchFamily="18" charset="0"/>
            </a:endParaRPr>
          </a:p>
          <a:p>
            <a:pPr algn="ctr">
              <a:spcBef>
                <a:spcPts val="250"/>
              </a:spcBef>
            </a:pPr>
            <a:r>
              <a:rPr lang="en-US" altLang="zh-CN" kern="100" dirty="0">
                <a:latin typeface="Times New Roman" panose="02020603050405020304" pitchFamily="18" charset="0"/>
              </a:rPr>
              <a:t>with</a:t>
            </a:r>
            <a:r>
              <a:rPr lang="zh-CN" altLang="en-US" kern="100" dirty="0">
                <a:latin typeface="Times New Roman" panose="02020603050405020304" pitchFamily="18" charset="0"/>
              </a:rPr>
              <a:t> </a:t>
            </a:r>
            <a:r>
              <a:rPr lang="en-US" altLang="zh-CN" kern="100" dirty="0">
                <a:latin typeface="Times New Roman" panose="02020603050405020304" pitchFamily="18" charset="0"/>
              </a:rPr>
              <a:t>3.8GHz</a:t>
            </a:r>
            <a:r>
              <a:rPr lang="zh-CN" altLang="en-US" kern="100" dirty="0">
                <a:latin typeface="Times New Roman" panose="02020603050405020304" pitchFamily="18" charset="0"/>
              </a:rPr>
              <a:t> </a:t>
            </a:r>
            <a:r>
              <a:rPr lang="en-US" altLang="zh-CN" kern="100" dirty="0">
                <a:latin typeface="Times New Roman" panose="02020603050405020304" pitchFamily="18" charset="0"/>
              </a:rPr>
              <a:t>bandwidth</a:t>
            </a:r>
          </a:p>
        </p:txBody>
      </p:sp>
      <p:sp>
        <p:nvSpPr>
          <p:cNvPr id="11" name="文本框 14">
            <a:extLst>
              <a:ext uri="{FF2B5EF4-FFF2-40B4-BE49-F238E27FC236}">
                <a16:creationId xmlns:a16="http://schemas.microsoft.com/office/drawing/2014/main" id="{E0D5948F-0B0D-17B9-E91E-8DFE5B2BBE44}"/>
              </a:ext>
            </a:extLst>
          </p:cNvPr>
          <p:cNvSpPr txBox="1"/>
          <p:nvPr/>
        </p:nvSpPr>
        <p:spPr>
          <a:xfrm>
            <a:off x="1507586" y="5974417"/>
            <a:ext cx="4574574" cy="369332"/>
          </a:xfrm>
          <a:prstGeom prst="rect">
            <a:avLst/>
          </a:prstGeom>
          <a:noFill/>
        </p:spPr>
        <p:txBody>
          <a:bodyPr wrap="square">
            <a:spAutoFit/>
          </a:bodyPr>
          <a:lstStyle/>
          <a:p>
            <a:pPr algn="ctr">
              <a:spcBef>
                <a:spcPts val="250"/>
              </a:spcBef>
            </a:pPr>
            <a:r>
              <a:rPr lang="en-CN" altLang="zh-CN" kern="100" dirty="0">
                <a:latin typeface="Times New Roman" panose="02020603050405020304" pitchFamily="18" charset="0"/>
              </a:rPr>
              <a:t>Data</a:t>
            </a:r>
            <a:r>
              <a:rPr lang="zh-CN" altLang="en-US" kern="100" dirty="0">
                <a:latin typeface="Times New Roman" panose="02020603050405020304" pitchFamily="18" charset="0"/>
              </a:rPr>
              <a:t> </a:t>
            </a:r>
            <a:r>
              <a:rPr lang="en-US" altLang="zh-CN" kern="100" dirty="0">
                <a:latin typeface="Times New Roman" panose="02020603050405020304" pitchFamily="18" charset="0"/>
              </a:rPr>
              <a:t>Collection</a:t>
            </a:r>
            <a:r>
              <a:rPr lang="zh-CN" altLang="en-US" kern="100" dirty="0">
                <a:latin typeface="Times New Roman" panose="02020603050405020304" pitchFamily="18" charset="0"/>
              </a:rPr>
              <a:t> </a:t>
            </a:r>
            <a:r>
              <a:rPr lang="en-US" altLang="zh-CN" kern="100" dirty="0">
                <a:latin typeface="Times New Roman" panose="02020603050405020304" pitchFamily="18" charset="0"/>
              </a:rPr>
              <a:t>scenarios</a:t>
            </a:r>
          </a:p>
        </p:txBody>
      </p:sp>
    </p:spTree>
    <p:extLst>
      <p:ext uri="{BB962C8B-B14F-4D97-AF65-F5344CB8AC3E}">
        <p14:creationId xmlns:p14="http://schemas.microsoft.com/office/powerpoint/2010/main" val="288379487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146823</TotalTime>
  <Words>1958</Words>
  <Application>Microsoft Macintosh PowerPoint</Application>
  <PresentationFormat>Widescreen</PresentationFormat>
  <Paragraphs>304</Paragraphs>
  <Slides>34</Slides>
  <Notes>34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Times New Roman Bold</vt:lpstr>
      <vt:lpstr>Arial</vt:lpstr>
      <vt:lpstr>Calibri</vt:lpstr>
      <vt:lpstr>Calibri Light</vt:lpstr>
      <vt:lpstr>Cambria Math</vt:lpstr>
      <vt:lpstr>Helvetica</vt:lpstr>
      <vt:lpstr>Times New Roman</vt:lpstr>
      <vt:lpstr>Office 主题</vt:lpstr>
      <vt:lpstr>Robust Cardiac Feature Monitoring based on Millimeter-Wave Radar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dc:creator>
  <cp:lastModifiedBy>Zhang, Yuanyuan [sgyzh127]</cp:lastModifiedBy>
  <cp:revision>370</cp:revision>
  <cp:lastPrinted>2021-09-11T15:09:31Z</cp:lastPrinted>
  <dcterms:created xsi:type="dcterms:W3CDTF">2021-09-09T10:17:34Z</dcterms:created>
  <dcterms:modified xsi:type="dcterms:W3CDTF">2025-05-15T08:29:38Z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2052-3.1.1.4956</vt:lpwstr>
  </property>
</Properties>
</file>